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4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7.xml" ContentType="application/vnd.openxmlformats-officedocument.drawingml.chart+xml"/>
  <Override PartName="/ppt/notesSlides/notesSlide21.xml" ContentType="application/vnd.openxmlformats-officedocument.presentationml.notesSlide+xml"/>
  <Override PartName="/ppt/charts/chart8.xml" ContentType="application/vnd.openxmlformats-officedocument.drawingml.chart+xml"/>
  <Override PartName="/ppt/theme/themeOverride7.xml" ContentType="application/vnd.openxmlformats-officedocument.themeOverride+xml"/>
  <Override PartName="/ppt/notesSlides/notesSlide22.xml" ContentType="application/vnd.openxmlformats-officedocument.presentationml.notesSlide+xml"/>
  <Override PartName="/ppt/charts/chart9.xml" ContentType="application/vnd.openxmlformats-officedocument.drawingml.chart+xml"/>
  <Override PartName="/ppt/theme/themeOverride8.xml" ContentType="application/vnd.openxmlformats-officedocument.themeOverr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0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  <p:sldMasterId id="2147483818" r:id="rId2"/>
    <p:sldMasterId id="2147483833" r:id="rId3"/>
  </p:sldMasterIdLst>
  <p:notesMasterIdLst>
    <p:notesMasterId r:id="rId81"/>
  </p:notesMasterIdLst>
  <p:handoutMasterIdLst>
    <p:handoutMasterId r:id="rId82"/>
  </p:handoutMasterIdLst>
  <p:sldIdLst>
    <p:sldId id="256" r:id="rId4"/>
    <p:sldId id="1055" r:id="rId5"/>
    <p:sldId id="924" r:id="rId6"/>
    <p:sldId id="926" r:id="rId7"/>
    <p:sldId id="927" r:id="rId8"/>
    <p:sldId id="929" r:id="rId9"/>
    <p:sldId id="957" r:id="rId10"/>
    <p:sldId id="958" r:id="rId11"/>
    <p:sldId id="1050" r:id="rId12"/>
    <p:sldId id="928" r:id="rId13"/>
    <p:sldId id="959" r:id="rId14"/>
    <p:sldId id="954" r:id="rId15"/>
    <p:sldId id="955" r:id="rId16"/>
    <p:sldId id="956" r:id="rId17"/>
    <p:sldId id="960" r:id="rId18"/>
    <p:sldId id="1020" r:id="rId19"/>
    <p:sldId id="1027" r:id="rId20"/>
    <p:sldId id="1051" r:id="rId21"/>
    <p:sldId id="1058" r:id="rId22"/>
    <p:sldId id="1010" r:id="rId23"/>
    <p:sldId id="1045" r:id="rId24"/>
    <p:sldId id="1048" r:id="rId25"/>
    <p:sldId id="1013" r:id="rId26"/>
    <p:sldId id="910" r:id="rId27"/>
    <p:sldId id="974" r:id="rId28"/>
    <p:sldId id="965" r:id="rId29"/>
    <p:sldId id="911" r:id="rId30"/>
    <p:sldId id="857" r:id="rId31"/>
    <p:sldId id="1059" r:id="rId32"/>
    <p:sldId id="1060" r:id="rId33"/>
    <p:sldId id="1061" r:id="rId34"/>
    <p:sldId id="1062" r:id="rId35"/>
    <p:sldId id="1063" r:id="rId36"/>
    <p:sldId id="1064" r:id="rId37"/>
    <p:sldId id="1065" r:id="rId38"/>
    <p:sldId id="1066" r:id="rId39"/>
    <p:sldId id="1067" r:id="rId40"/>
    <p:sldId id="1068" r:id="rId41"/>
    <p:sldId id="1069" r:id="rId42"/>
    <p:sldId id="1070" r:id="rId43"/>
    <p:sldId id="1071" r:id="rId44"/>
    <p:sldId id="1072" r:id="rId45"/>
    <p:sldId id="1073" r:id="rId46"/>
    <p:sldId id="1074" r:id="rId47"/>
    <p:sldId id="1075" r:id="rId48"/>
    <p:sldId id="1076" r:id="rId49"/>
    <p:sldId id="1077" r:id="rId50"/>
    <p:sldId id="1078" r:id="rId51"/>
    <p:sldId id="1079" r:id="rId52"/>
    <p:sldId id="1080" r:id="rId53"/>
    <p:sldId id="1081" r:id="rId54"/>
    <p:sldId id="1082" r:id="rId55"/>
    <p:sldId id="1083" r:id="rId56"/>
    <p:sldId id="1084" r:id="rId57"/>
    <p:sldId id="1085" r:id="rId58"/>
    <p:sldId id="1086" r:id="rId59"/>
    <p:sldId id="1087" r:id="rId60"/>
    <p:sldId id="1088" r:id="rId61"/>
    <p:sldId id="1089" r:id="rId62"/>
    <p:sldId id="1090" r:id="rId63"/>
    <p:sldId id="1091" r:id="rId64"/>
    <p:sldId id="1092" r:id="rId65"/>
    <p:sldId id="1093" r:id="rId66"/>
    <p:sldId id="1094" r:id="rId67"/>
    <p:sldId id="1095" r:id="rId68"/>
    <p:sldId id="1096" r:id="rId69"/>
    <p:sldId id="1097" r:id="rId70"/>
    <p:sldId id="1098" r:id="rId71"/>
    <p:sldId id="1099" r:id="rId72"/>
    <p:sldId id="1100" r:id="rId73"/>
    <p:sldId id="1101" r:id="rId74"/>
    <p:sldId id="1102" r:id="rId75"/>
    <p:sldId id="1103" r:id="rId76"/>
    <p:sldId id="1104" r:id="rId77"/>
    <p:sldId id="1105" r:id="rId78"/>
    <p:sldId id="1106" r:id="rId79"/>
    <p:sldId id="1107" r:id="rId80"/>
  </p:sldIdLst>
  <p:sldSz cx="9144000" cy="6858000" type="screen4x3"/>
  <p:notesSz cx="9296400" cy="6881813"/>
  <p:custDataLst>
    <p:tags r:id="rId8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dfadmin" initials="h" lastIdx="1" clrIdx="0"/>
  <p:cmAuthor id="1" name="Elena Pourmal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000000"/>
    <a:srgbClr val="000066"/>
    <a:srgbClr val="969696"/>
    <a:srgbClr val="808080"/>
    <a:srgbClr val="B2B2B2"/>
    <a:srgbClr val="3366FF"/>
    <a:srgbClr val="DDDDDD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972" autoAdjust="0"/>
    <p:restoredTop sz="65490" autoAdjust="0"/>
  </p:normalViewPr>
  <p:slideViewPr>
    <p:cSldViewPr showGuides="1">
      <p:cViewPr varScale="1">
        <p:scale>
          <a:sx n="59" d="100"/>
          <a:sy n="59" d="100"/>
        </p:scale>
        <p:origin x="-1248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41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249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commentAuthors" Target="commentAuthor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tags" Target="tags/tag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notesMaster" Target="notesMasters/notesMaster1.xml"/><Relationship Id="rId86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35.xml"/><Relationship Id="rId13" Type="http://schemas.openxmlformats.org/officeDocument/2006/relationships/slide" Target="slides/slide62.xml"/><Relationship Id="rId3" Type="http://schemas.openxmlformats.org/officeDocument/2006/relationships/slide" Target="slides/slide4.xml"/><Relationship Id="rId7" Type="http://schemas.openxmlformats.org/officeDocument/2006/relationships/slide" Target="slides/slide31.xml"/><Relationship Id="rId12" Type="http://schemas.openxmlformats.org/officeDocument/2006/relationships/slide" Target="slides/slide61.xml"/><Relationship Id="rId17" Type="http://schemas.openxmlformats.org/officeDocument/2006/relationships/slide" Target="slides/slide74.xml"/><Relationship Id="rId2" Type="http://schemas.openxmlformats.org/officeDocument/2006/relationships/slide" Target="slides/slide3.xml"/><Relationship Id="rId16" Type="http://schemas.openxmlformats.org/officeDocument/2006/relationships/slide" Target="slides/slide73.xml"/><Relationship Id="rId1" Type="http://schemas.openxmlformats.org/officeDocument/2006/relationships/slide" Target="slides/slide1.xml"/><Relationship Id="rId6" Type="http://schemas.openxmlformats.org/officeDocument/2006/relationships/slide" Target="slides/slide28.xml"/><Relationship Id="rId11" Type="http://schemas.openxmlformats.org/officeDocument/2006/relationships/slide" Target="slides/slide55.xml"/><Relationship Id="rId5" Type="http://schemas.openxmlformats.org/officeDocument/2006/relationships/slide" Target="slides/slide24.xml"/><Relationship Id="rId15" Type="http://schemas.openxmlformats.org/officeDocument/2006/relationships/slide" Target="slides/slide64.xml"/><Relationship Id="rId10" Type="http://schemas.openxmlformats.org/officeDocument/2006/relationships/slide" Target="slides/slide44.xml"/><Relationship Id="rId4" Type="http://schemas.openxmlformats.org/officeDocument/2006/relationships/slide" Target="slides/slide10.xml"/><Relationship Id="rId9" Type="http://schemas.openxmlformats.org/officeDocument/2006/relationships/slide" Target="slides/slide39.xml"/><Relationship Id="rId14" Type="http://schemas.openxmlformats.org/officeDocument/2006/relationships/slide" Target="slides/slide6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folk\Documents\Outreach\EOS\12_04_17%20HDF-EOS%20Workshop%20XV\ws15-Update\other%20stats%20for%20Update%20at%20Workshop%20XV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folk\Documents\Outreach\EOS\12_04_17%20HDF-EOS%20Workshop%20XV\ws15-Update\other%20stats%20for%20Update%20at%20Workshop%20XV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8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6358236798303977E-2"/>
          <c:y val="0"/>
          <c:w val="0.98364176320169605"/>
          <c:h val="1"/>
        </c:manualLayout>
      </c:layout>
      <c:pie3DChart>
        <c:varyColors val="1"/>
        <c:ser>
          <c:idx val="0"/>
          <c:order val="0"/>
          <c:dLbls>
            <c:dLbl>
              <c:idx val="0"/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6.423277799589254E-2"/>
                  <c:y val="-0.2134419338886987"/>
                </c:manualLayout>
              </c:layout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6464909941619876"/>
                  <c:y val="0.20108695652173914"/>
                </c:manualLayout>
              </c:layout>
              <c:tx>
                <c:rich>
                  <a:bodyPr/>
                  <a:lstStyle/>
                  <a:p>
                    <a:pPr>
                      <a:defRPr sz="2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dirty="0" smtClean="0"/>
                      <a:t>Other </a:t>
                    </a:r>
                    <a:r>
                      <a:rPr lang="en-US" dirty="0"/>
                      <a:t>Govt &amp; </a:t>
                    </a:r>
                    <a:r>
                      <a:rPr lang="en-US" dirty="0" smtClean="0"/>
                      <a:t>Academic</a:t>
                    </a:r>
                    <a:r>
                      <a:rPr lang="en-US" dirty="0"/>
                      <a:t>
25%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Sheet1!$A$18:$A$20</c:f>
              <c:strCache>
                <c:ptCount val="3"/>
                <c:pt idx="0">
                  <c:v>commercial</c:v>
                </c:pt>
                <c:pt idx="1">
                  <c:v>NASA &amp; NOAA</c:v>
                </c:pt>
                <c:pt idx="2">
                  <c:v>Other Govt &amp; Adademic</c:v>
                </c:pt>
              </c:strCache>
            </c:strRef>
          </c:cat>
          <c:val>
            <c:numRef>
              <c:f>Sheet1!$B$18:$B$20</c:f>
              <c:numCache>
                <c:formatCode>_("$"* #,##0_);_("$"* \(#,##0\);_("$"* "-"??_);_(@_)</c:formatCode>
                <c:ptCount val="3"/>
                <c:pt idx="0">
                  <c:v>1097729</c:v>
                </c:pt>
                <c:pt idx="1">
                  <c:v>1446398</c:v>
                </c:pt>
                <c:pt idx="2">
                  <c:v>839762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Sheet1!$B$32</c:f>
              <c:strCache>
                <c:ptCount val="1"/>
                <c:pt idx="0">
                  <c:v>2010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943661971830985E-2"/>
                  <c:y val="-3.52112676056338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901408450704224E-2"/>
                  <c:y val="-1.8779342723004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901408450704224E-2"/>
                  <c:y val="-2.3474178403755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Sheet1!$A$33:$A$35</c:f>
              <c:strCache>
                <c:ptCount val="3"/>
                <c:pt idx="0">
                  <c:v>commercial</c:v>
                </c:pt>
                <c:pt idx="1">
                  <c:v>NASA &amp; NOAA</c:v>
                </c:pt>
                <c:pt idx="2">
                  <c:v>Other Govt &amp; Adademic</c:v>
                </c:pt>
              </c:strCache>
            </c:strRef>
          </c:cat>
          <c:val>
            <c:numRef>
              <c:f>Sheet1!$B$33:$B$35</c:f>
              <c:numCache>
                <c:formatCode>0%</c:formatCode>
                <c:ptCount val="3"/>
                <c:pt idx="0">
                  <c:v>0.31</c:v>
                </c:pt>
                <c:pt idx="1">
                  <c:v>0.48</c:v>
                </c:pt>
                <c:pt idx="2">
                  <c:v>0.2</c:v>
                </c:pt>
              </c:numCache>
            </c:numRef>
          </c:val>
        </c:ser>
        <c:ser>
          <c:idx val="1"/>
          <c:order val="1"/>
          <c:tx>
            <c:strRef>
              <c:f>Sheet1!$C$32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2394366197183097E-2"/>
                  <c:y val="-3.0516431924882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5352112676056339E-2"/>
                  <c:y val="-2.1126760563380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6760563380281689E-2"/>
                  <c:y val="-2.3474178403755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Sheet1!$A$33:$A$35</c:f>
              <c:strCache>
                <c:ptCount val="3"/>
                <c:pt idx="0">
                  <c:v>commercial</c:v>
                </c:pt>
                <c:pt idx="1">
                  <c:v>NASA &amp; NOAA</c:v>
                </c:pt>
                <c:pt idx="2">
                  <c:v>Other Govt &amp; Adademic</c:v>
                </c:pt>
              </c:strCache>
            </c:strRef>
          </c:cat>
          <c:val>
            <c:numRef>
              <c:f>Sheet1!$C$33:$C$35</c:f>
              <c:numCache>
                <c:formatCode>0%</c:formatCode>
                <c:ptCount val="3"/>
                <c:pt idx="0">
                  <c:v>0.32439864309969979</c:v>
                </c:pt>
                <c:pt idx="1">
                  <c:v>0.42743659735883771</c:v>
                </c:pt>
                <c:pt idx="2">
                  <c:v>0.2481647595414625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0121856"/>
        <c:axId val="80123392"/>
        <c:axId val="0"/>
      </c:bar3DChart>
      <c:catAx>
        <c:axId val="80121856"/>
        <c:scaling>
          <c:orientation val="minMax"/>
        </c:scaling>
        <c:delete val="0"/>
        <c:axPos val="b"/>
        <c:majorTickMark val="none"/>
        <c:minorTickMark val="none"/>
        <c:tickLblPos val="nextTo"/>
        <c:crossAx val="80123392"/>
        <c:crosses val="autoZero"/>
        <c:auto val="1"/>
        <c:lblAlgn val="ctr"/>
        <c:lblOffset val="100"/>
        <c:noMultiLvlLbl val="0"/>
      </c:catAx>
      <c:valAx>
        <c:axId val="8012339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8012185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Sheet1!$A$30</c:f>
              <c:strCache>
                <c:ptCount val="1"/>
                <c:pt idx="0">
                  <c:v>All source and binary downloads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Sheet1!$B$30:$C$30</c:f>
              <c:numCache>
                <c:formatCode>General</c:formatCode>
                <c:ptCount val="2"/>
                <c:pt idx="0">
                  <c:v>2010</c:v>
                </c:pt>
                <c:pt idx="1">
                  <c:v>2011</c:v>
                </c:pt>
              </c:numCache>
            </c:numRef>
          </c:cat>
          <c:val>
            <c:numRef>
              <c:f>Sheet1!$B$31:$C$31</c:f>
              <c:numCache>
                <c:formatCode>#,##0</c:formatCode>
                <c:ptCount val="2"/>
                <c:pt idx="0">
                  <c:v>29701</c:v>
                </c:pt>
                <c:pt idx="1">
                  <c:v>33591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6129536"/>
        <c:axId val="26132480"/>
      </c:barChart>
      <c:catAx>
        <c:axId val="2612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26132480"/>
        <c:crosses val="autoZero"/>
        <c:auto val="1"/>
        <c:lblAlgn val="ctr"/>
        <c:lblOffset val="100"/>
        <c:noMultiLvlLbl val="0"/>
      </c:catAx>
      <c:valAx>
        <c:axId val="26132480"/>
        <c:scaling>
          <c:orientation val="minMax"/>
          <c:min val="0"/>
        </c:scaling>
        <c:delete val="1"/>
        <c:axPos val="l"/>
        <c:numFmt formatCode="#,##0" sourceLinked="1"/>
        <c:majorTickMark val="none"/>
        <c:minorTickMark val="none"/>
        <c:tickLblPos val="nextTo"/>
        <c:crossAx val="2612953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cat>
            <c:strRef>
              <c:f>Sheet1!$A$4:$A$7</c:f>
              <c:strCache>
                <c:ptCount val="4"/>
                <c:pt idx="0">
                  <c:v>Linux </c:v>
                </c:pt>
                <c:pt idx="1">
                  <c:v>Windows</c:v>
                </c:pt>
                <c:pt idx="2">
                  <c:v>Mac Intel </c:v>
                </c:pt>
                <c:pt idx="3">
                  <c:v>Solaris</c:v>
                </c:pt>
              </c:strCache>
            </c:strRef>
          </c:cat>
          <c:val>
            <c:numRef>
              <c:f>Sheet1!$B$4:$B$7</c:f>
              <c:numCache>
                <c:formatCode>#,##0</c:formatCode>
                <c:ptCount val="4"/>
                <c:pt idx="0">
                  <c:v>3132</c:v>
                </c:pt>
                <c:pt idx="1">
                  <c:v>13131</c:v>
                </c:pt>
                <c:pt idx="2" formatCode="General">
                  <c:v>920</c:v>
                </c:pt>
              </c:numCache>
            </c:numRef>
          </c:val>
        </c:ser>
        <c:ser>
          <c:idx val="1"/>
          <c:order val="1"/>
          <c:tx>
            <c:strRef>
              <c:f>Sheet1!$C$3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cat>
            <c:strRef>
              <c:f>Sheet1!$A$4:$A$7</c:f>
              <c:strCache>
                <c:ptCount val="4"/>
                <c:pt idx="0">
                  <c:v>Linux </c:v>
                </c:pt>
                <c:pt idx="1">
                  <c:v>Windows</c:v>
                </c:pt>
                <c:pt idx="2">
                  <c:v>Mac Intel </c:v>
                </c:pt>
                <c:pt idx="3">
                  <c:v>Solaris</c:v>
                </c:pt>
              </c:strCache>
            </c:strRef>
          </c:cat>
          <c:val>
            <c:numRef>
              <c:f>Sheet1!$C$4:$C$7</c:f>
              <c:numCache>
                <c:formatCode>#,##0</c:formatCode>
                <c:ptCount val="4"/>
                <c:pt idx="0">
                  <c:v>3679</c:v>
                </c:pt>
                <c:pt idx="1">
                  <c:v>16120</c:v>
                </c:pt>
                <c:pt idx="2" formatCode="General">
                  <c:v>1187</c:v>
                </c:pt>
                <c:pt idx="3" formatCode="General">
                  <c:v>65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6012672"/>
        <c:axId val="26030848"/>
      </c:barChart>
      <c:catAx>
        <c:axId val="26012672"/>
        <c:scaling>
          <c:orientation val="minMax"/>
        </c:scaling>
        <c:delete val="0"/>
        <c:axPos val="b"/>
        <c:majorTickMark val="none"/>
        <c:minorTickMark val="none"/>
        <c:tickLblPos val="nextTo"/>
        <c:crossAx val="26030848"/>
        <c:crosses val="autoZero"/>
        <c:auto val="1"/>
        <c:lblAlgn val="ctr"/>
        <c:lblOffset val="100"/>
        <c:noMultiLvlLbl val="0"/>
      </c:catAx>
      <c:valAx>
        <c:axId val="2603084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6012672"/>
        <c:crosses val="autoZero"/>
        <c:crossBetween val="between"/>
      </c:valAx>
    </c:plotArea>
    <c:legend>
      <c:legendPos val="tr"/>
      <c:layout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6819571865443424E-2"/>
          <c:y val="6.8761510743360482E-2"/>
          <c:w val="0.97474981338341882"/>
          <c:h val="0.739496418879843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cat>
            <c:strRef>
              <c:f>Sheet1!$A$16:$A$20</c:f>
              <c:strCache>
                <c:ptCount val="5"/>
                <c:pt idx="0">
                  <c:v>Linux </c:v>
                </c:pt>
                <c:pt idx="1">
                  <c:v>Windows</c:v>
                </c:pt>
                <c:pt idx="2">
                  <c:v>Mac Intel</c:v>
                </c:pt>
                <c:pt idx="3">
                  <c:v>FreeBSD</c:v>
                </c:pt>
                <c:pt idx="4">
                  <c:v>AIX</c:v>
                </c:pt>
              </c:strCache>
            </c:strRef>
          </c:cat>
          <c:val>
            <c:numRef>
              <c:f>Sheet1!$B$16:$B$20</c:f>
              <c:numCache>
                <c:formatCode>#,##0</c:formatCode>
                <c:ptCount val="5"/>
                <c:pt idx="0">
                  <c:v>4324</c:v>
                </c:pt>
                <c:pt idx="1">
                  <c:v>4777</c:v>
                </c:pt>
                <c:pt idx="2" formatCode="General">
                  <c:v>676</c:v>
                </c:pt>
                <c:pt idx="3" formatCode="General">
                  <c:v>117</c:v>
                </c:pt>
                <c:pt idx="4" formatCode="General">
                  <c:v>77</c:v>
                </c:pt>
              </c:numCache>
            </c:numRef>
          </c:val>
        </c:ser>
        <c:ser>
          <c:idx val="1"/>
          <c:order val="1"/>
          <c:tx>
            <c:strRef>
              <c:f>Sheet1!$C$3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cat>
            <c:strRef>
              <c:f>Sheet1!$A$16:$A$20</c:f>
              <c:strCache>
                <c:ptCount val="5"/>
                <c:pt idx="0">
                  <c:v>Linux </c:v>
                </c:pt>
                <c:pt idx="1">
                  <c:v>Windows</c:v>
                </c:pt>
                <c:pt idx="2">
                  <c:v>Mac Intel</c:v>
                </c:pt>
                <c:pt idx="3">
                  <c:v>FreeBSD</c:v>
                </c:pt>
                <c:pt idx="4">
                  <c:v>AIX</c:v>
                </c:pt>
              </c:strCache>
            </c:strRef>
          </c:cat>
          <c:val>
            <c:numRef>
              <c:f>Sheet1!$C$16:$C$20</c:f>
              <c:numCache>
                <c:formatCode>#,##0</c:formatCode>
                <c:ptCount val="5"/>
                <c:pt idx="0">
                  <c:v>3977</c:v>
                </c:pt>
                <c:pt idx="1">
                  <c:v>5436</c:v>
                </c:pt>
                <c:pt idx="2" formatCode="General">
                  <c:v>707</c:v>
                </c:pt>
                <c:pt idx="3" formatCode="General">
                  <c:v>344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6161920"/>
        <c:axId val="26163456"/>
      </c:barChart>
      <c:catAx>
        <c:axId val="2616192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6163456"/>
        <c:crosses val="autoZero"/>
        <c:auto val="1"/>
        <c:lblAlgn val="ctr"/>
        <c:lblOffset val="100"/>
        <c:noMultiLvlLbl val="0"/>
      </c:catAx>
      <c:valAx>
        <c:axId val="2616345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6161920"/>
        <c:crosses val="autoZero"/>
        <c:crossBetween val="between"/>
      </c:valAx>
    </c:plotArea>
    <c:legend>
      <c:legendPos val="tr"/>
      <c:layout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'Sheet1 (2)'!$B$3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cat>
            <c:strRef>
              <c:f>'Sheet1 (2)'!$A$25:$A$26</c:f>
              <c:strCache>
                <c:ptCount val="2"/>
                <c:pt idx="0">
                  <c:v>Linux</c:v>
                </c:pt>
                <c:pt idx="1">
                  <c:v>Windows</c:v>
                </c:pt>
              </c:strCache>
            </c:strRef>
          </c:cat>
          <c:val>
            <c:numRef>
              <c:f>'Sheet1 (2)'!$B$25:$B$26</c:f>
              <c:numCache>
                <c:formatCode>General</c:formatCode>
                <c:ptCount val="2"/>
                <c:pt idx="0">
                  <c:v>534</c:v>
                </c:pt>
                <c:pt idx="1">
                  <c:v>674</c:v>
                </c:pt>
              </c:numCache>
            </c:numRef>
          </c:val>
        </c:ser>
        <c:ser>
          <c:idx val="1"/>
          <c:order val="1"/>
          <c:tx>
            <c:strRef>
              <c:f>'Sheet1 (2)'!$C$3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cat>
            <c:strRef>
              <c:f>'Sheet1 (2)'!$A$25:$A$26</c:f>
              <c:strCache>
                <c:ptCount val="2"/>
                <c:pt idx="0">
                  <c:v>Linux</c:v>
                </c:pt>
                <c:pt idx="1">
                  <c:v>Windows</c:v>
                </c:pt>
              </c:strCache>
            </c:strRef>
          </c:cat>
          <c:val>
            <c:numRef>
              <c:f>'Sheet1 (2)'!$C$25:$C$26</c:f>
              <c:numCache>
                <c:formatCode>General</c:formatCode>
                <c:ptCount val="2"/>
                <c:pt idx="0">
                  <c:v>512</c:v>
                </c:pt>
                <c:pt idx="1">
                  <c:v>1017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6446080"/>
        <c:axId val="26451968"/>
      </c:barChart>
      <c:catAx>
        <c:axId val="26446080"/>
        <c:scaling>
          <c:orientation val="minMax"/>
        </c:scaling>
        <c:delete val="0"/>
        <c:axPos val="b"/>
        <c:majorTickMark val="none"/>
        <c:minorTickMark val="none"/>
        <c:tickLblPos val="nextTo"/>
        <c:crossAx val="26451968"/>
        <c:crosses val="autoZero"/>
        <c:auto val="1"/>
        <c:lblAlgn val="ctr"/>
        <c:lblOffset val="100"/>
        <c:noMultiLvlLbl val="0"/>
      </c:catAx>
      <c:valAx>
        <c:axId val="264519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6446080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Helpdesk!$A$63</c:f>
              <c:strCache>
                <c:ptCount val="1"/>
                <c:pt idx="0">
                  <c:v>hdf5</c:v>
                </c:pt>
              </c:strCache>
            </c:strRef>
          </c:tx>
          <c:dLbls>
            <c:dLbl>
              <c:idx val="1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Helpdesk!$B$62:$M$62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Helpdesk!$B$63:$M$63</c:f>
              <c:numCache>
                <c:formatCode>General</c:formatCode>
                <c:ptCount val="12"/>
                <c:pt idx="0">
                  <c:v>362</c:v>
                </c:pt>
                <c:pt idx="1">
                  <c:v>539</c:v>
                </c:pt>
                <c:pt idx="2">
                  <c:v>696</c:v>
                </c:pt>
                <c:pt idx="3">
                  <c:v>834</c:v>
                </c:pt>
                <c:pt idx="4">
                  <c:v>711</c:v>
                </c:pt>
                <c:pt idx="5">
                  <c:v>717</c:v>
                </c:pt>
                <c:pt idx="6">
                  <c:v>691</c:v>
                </c:pt>
                <c:pt idx="7">
                  <c:v>896</c:v>
                </c:pt>
                <c:pt idx="8">
                  <c:v>920</c:v>
                </c:pt>
                <c:pt idx="9">
                  <c:v>751</c:v>
                </c:pt>
                <c:pt idx="10">
                  <c:v>672</c:v>
                </c:pt>
                <c:pt idx="11">
                  <c:v>579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Helpdesk!$A$64</c:f>
              <c:strCache>
                <c:ptCount val="1"/>
                <c:pt idx="0">
                  <c:v>hdf4</c:v>
                </c:pt>
              </c:strCache>
            </c:strRef>
          </c:tx>
          <c:dLbls>
            <c:dLbl>
              <c:idx val="1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Helpdesk!$B$62:$M$62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Helpdesk!$B$64:$M$64</c:f>
              <c:numCache>
                <c:formatCode>General</c:formatCode>
                <c:ptCount val="12"/>
                <c:pt idx="0">
                  <c:v>450</c:v>
                </c:pt>
                <c:pt idx="1">
                  <c:v>334</c:v>
                </c:pt>
                <c:pt idx="2">
                  <c:v>305</c:v>
                </c:pt>
                <c:pt idx="3">
                  <c:v>216</c:v>
                </c:pt>
                <c:pt idx="4">
                  <c:v>237</c:v>
                </c:pt>
                <c:pt idx="5">
                  <c:v>242</c:v>
                </c:pt>
                <c:pt idx="6">
                  <c:v>226</c:v>
                </c:pt>
                <c:pt idx="7">
                  <c:v>163</c:v>
                </c:pt>
                <c:pt idx="8">
                  <c:v>134</c:v>
                </c:pt>
                <c:pt idx="9">
                  <c:v>121</c:v>
                </c:pt>
                <c:pt idx="10">
                  <c:v>94</c:v>
                </c:pt>
                <c:pt idx="11">
                  <c:v>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3351808"/>
        <c:axId val="103353344"/>
      </c:lineChart>
      <c:catAx>
        <c:axId val="103351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Arial"/>
              </a:defRPr>
            </a:pPr>
            <a:endParaRPr lang="en-US"/>
          </a:p>
        </c:txPr>
        <c:crossAx val="103353344"/>
        <c:crosses val="autoZero"/>
        <c:auto val="1"/>
        <c:lblAlgn val="ctr"/>
        <c:lblOffset val="100"/>
        <c:noMultiLvlLbl val="0"/>
      </c:catAx>
      <c:valAx>
        <c:axId val="1033533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/>
              </a:defRPr>
            </a:pPr>
            <a:endParaRPr lang="en-US"/>
          </a:p>
        </c:txPr>
        <c:crossAx val="10335180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2000">
                <a:latin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000">
                <a:latin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88680117847467699"/>
          <c:y val="0.42277791237633799"/>
          <c:w val="0.101724865373001"/>
          <c:h val="0.37752109832424802"/>
        </c:manualLayout>
      </c:layout>
      <c:overlay val="0"/>
      <c:txPr>
        <a:bodyPr/>
        <a:lstStyle/>
        <a:p>
          <a:pPr>
            <a:defRPr sz="2000"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Helpdesk!$B$19</c:f>
              <c:strCache>
                <c:ptCount val="1"/>
                <c:pt idx="0">
                  <c:v>2005</c:v>
                </c:pt>
              </c:strCache>
            </c:strRef>
          </c:tx>
          <c:invertIfNegative val="0"/>
          <c:cat>
            <c:strRef>
              <c:f>Helpdesk!$A$20:$A$25</c:f>
              <c:strCache>
                <c:ptCount val="6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 and doc</c:v>
                </c:pt>
                <c:pt idx="4">
                  <c:v>apps</c:v>
                </c:pt>
                <c:pt idx="5">
                  <c:v>general</c:v>
                </c:pt>
              </c:strCache>
            </c:strRef>
          </c:cat>
          <c:val>
            <c:numRef>
              <c:f>Helpdesk!$B$20:$B$25</c:f>
              <c:numCache>
                <c:formatCode>General</c:formatCode>
                <c:ptCount val="6"/>
                <c:pt idx="0">
                  <c:v>85</c:v>
                </c:pt>
                <c:pt idx="1">
                  <c:v>33</c:v>
                </c:pt>
                <c:pt idx="2">
                  <c:v>33</c:v>
                </c:pt>
                <c:pt idx="3">
                  <c:v>1</c:v>
                </c:pt>
                <c:pt idx="4">
                  <c:v>10</c:v>
                </c:pt>
                <c:pt idx="5">
                  <c:v>59</c:v>
                </c:pt>
              </c:numCache>
            </c:numRef>
          </c:val>
        </c:ser>
        <c:ser>
          <c:idx val="1"/>
          <c:order val="1"/>
          <c:tx>
            <c:strRef>
              <c:f>Helpdesk!$C$19</c:f>
              <c:strCache>
                <c:ptCount val="1"/>
                <c:pt idx="0">
                  <c:v>2006</c:v>
                </c:pt>
              </c:strCache>
            </c:strRef>
          </c:tx>
          <c:invertIfNegative val="0"/>
          <c:cat>
            <c:strRef>
              <c:f>Helpdesk!$A$20:$A$25</c:f>
              <c:strCache>
                <c:ptCount val="6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 and doc</c:v>
                </c:pt>
                <c:pt idx="4">
                  <c:v>apps</c:v>
                </c:pt>
                <c:pt idx="5">
                  <c:v>general</c:v>
                </c:pt>
              </c:strCache>
            </c:strRef>
          </c:cat>
          <c:val>
            <c:numRef>
              <c:f>Helpdesk!$C$20:$C$25</c:f>
              <c:numCache>
                <c:formatCode>General</c:formatCode>
                <c:ptCount val="6"/>
                <c:pt idx="0">
                  <c:v>96</c:v>
                </c:pt>
                <c:pt idx="1">
                  <c:v>20</c:v>
                </c:pt>
                <c:pt idx="2">
                  <c:v>35</c:v>
                </c:pt>
                <c:pt idx="3">
                  <c:v>2</c:v>
                </c:pt>
                <c:pt idx="4">
                  <c:v>20</c:v>
                </c:pt>
                <c:pt idx="5">
                  <c:v>37</c:v>
                </c:pt>
              </c:numCache>
            </c:numRef>
          </c:val>
        </c:ser>
        <c:ser>
          <c:idx val="2"/>
          <c:order val="2"/>
          <c:tx>
            <c:strRef>
              <c:f>Helpdesk!$D$19</c:f>
              <c:strCache>
                <c:ptCount val="1"/>
                <c:pt idx="0">
                  <c:v>2007</c:v>
                </c:pt>
              </c:strCache>
            </c:strRef>
          </c:tx>
          <c:invertIfNegative val="0"/>
          <c:cat>
            <c:strRef>
              <c:f>Helpdesk!$A$20:$A$25</c:f>
              <c:strCache>
                <c:ptCount val="6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 and doc</c:v>
                </c:pt>
                <c:pt idx="4">
                  <c:v>apps</c:v>
                </c:pt>
                <c:pt idx="5">
                  <c:v>general</c:v>
                </c:pt>
              </c:strCache>
            </c:strRef>
          </c:cat>
          <c:val>
            <c:numRef>
              <c:f>Helpdesk!$D$20:$D$25</c:f>
              <c:numCache>
                <c:formatCode>General</c:formatCode>
                <c:ptCount val="6"/>
                <c:pt idx="0">
                  <c:v>74</c:v>
                </c:pt>
                <c:pt idx="1">
                  <c:v>26</c:v>
                </c:pt>
                <c:pt idx="2">
                  <c:v>23</c:v>
                </c:pt>
                <c:pt idx="3">
                  <c:v>2</c:v>
                </c:pt>
                <c:pt idx="4">
                  <c:v>6</c:v>
                </c:pt>
                <c:pt idx="5">
                  <c:v>24</c:v>
                </c:pt>
              </c:numCache>
            </c:numRef>
          </c:val>
        </c:ser>
        <c:ser>
          <c:idx val="3"/>
          <c:order val="3"/>
          <c:tx>
            <c:strRef>
              <c:f>Helpdesk!$E$19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cat>
            <c:strRef>
              <c:f>Helpdesk!$A$20:$A$25</c:f>
              <c:strCache>
                <c:ptCount val="6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 and doc</c:v>
                </c:pt>
                <c:pt idx="4">
                  <c:v>apps</c:v>
                </c:pt>
                <c:pt idx="5">
                  <c:v>general</c:v>
                </c:pt>
              </c:strCache>
            </c:strRef>
          </c:cat>
          <c:val>
            <c:numRef>
              <c:f>Helpdesk!$E$20:$E$25</c:f>
              <c:numCache>
                <c:formatCode>General</c:formatCode>
                <c:ptCount val="6"/>
                <c:pt idx="0">
                  <c:v>60</c:v>
                </c:pt>
                <c:pt idx="1">
                  <c:v>31</c:v>
                </c:pt>
                <c:pt idx="2">
                  <c:v>9</c:v>
                </c:pt>
                <c:pt idx="3">
                  <c:v>2</c:v>
                </c:pt>
                <c:pt idx="4">
                  <c:v>12</c:v>
                </c:pt>
                <c:pt idx="5">
                  <c:v>12</c:v>
                </c:pt>
              </c:numCache>
            </c:numRef>
          </c:val>
        </c:ser>
        <c:ser>
          <c:idx val="4"/>
          <c:order val="4"/>
          <c:tx>
            <c:strRef>
              <c:f>Helpdesk!$F$19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cat>
            <c:strRef>
              <c:f>Helpdesk!$A$20:$A$25</c:f>
              <c:strCache>
                <c:ptCount val="6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 and doc</c:v>
                </c:pt>
                <c:pt idx="4">
                  <c:v>apps</c:v>
                </c:pt>
                <c:pt idx="5">
                  <c:v>general</c:v>
                </c:pt>
              </c:strCache>
            </c:strRef>
          </c:cat>
          <c:val>
            <c:numRef>
              <c:f>Helpdesk!$F$20:$F$25</c:f>
              <c:numCache>
                <c:formatCode>General</c:formatCode>
                <c:ptCount val="6"/>
                <c:pt idx="0">
                  <c:v>60</c:v>
                </c:pt>
                <c:pt idx="1">
                  <c:v>19</c:v>
                </c:pt>
                <c:pt idx="2">
                  <c:v>8</c:v>
                </c:pt>
                <c:pt idx="3">
                  <c:v>2</c:v>
                </c:pt>
                <c:pt idx="4">
                  <c:v>9</c:v>
                </c:pt>
                <c:pt idx="5">
                  <c:v>16</c:v>
                </c:pt>
              </c:numCache>
            </c:numRef>
          </c:val>
        </c:ser>
        <c:ser>
          <c:idx val="5"/>
          <c:order val="5"/>
          <c:tx>
            <c:strRef>
              <c:f>Helpdesk!$G$19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cat>
            <c:strRef>
              <c:f>Helpdesk!$A$20:$A$25</c:f>
              <c:strCache>
                <c:ptCount val="6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 and doc</c:v>
                </c:pt>
                <c:pt idx="4">
                  <c:v>apps</c:v>
                </c:pt>
                <c:pt idx="5">
                  <c:v>general</c:v>
                </c:pt>
              </c:strCache>
            </c:strRef>
          </c:cat>
          <c:val>
            <c:numRef>
              <c:f>Helpdesk!$G$20:$G$25</c:f>
              <c:numCache>
                <c:formatCode>General</c:formatCode>
                <c:ptCount val="6"/>
                <c:pt idx="0">
                  <c:v>31</c:v>
                </c:pt>
                <c:pt idx="1">
                  <c:v>24</c:v>
                </c:pt>
                <c:pt idx="2">
                  <c:v>14</c:v>
                </c:pt>
                <c:pt idx="3">
                  <c:v>0</c:v>
                </c:pt>
                <c:pt idx="4">
                  <c:v>12</c:v>
                </c:pt>
                <c:pt idx="5">
                  <c:v>7</c:v>
                </c:pt>
              </c:numCache>
            </c:numRef>
          </c:val>
        </c:ser>
        <c:ser>
          <c:idx val="6"/>
          <c:order val="6"/>
          <c:tx>
            <c:strRef>
              <c:f>Helpdesk!$H$19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cat>
            <c:strRef>
              <c:f>Helpdesk!$A$20:$A$25</c:f>
              <c:strCache>
                <c:ptCount val="6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 and doc</c:v>
                </c:pt>
                <c:pt idx="4">
                  <c:v>apps</c:v>
                </c:pt>
                <c:pt idx="5">
                  <c:v>general</c:v>
                </c:pt>
              </c:strCache>
            </c:strRef>
          </c:cat>
          <c:val>
            <c:numRef>
              <c:f>Helpdesk!$H$20:$H$25</c:f>
              <c:numCache>
                <c:formatCode>General</c:formatCode>
                <c:ptCount val="6"/>
                <c:pt idx="0">
                  <c:v>19</c:v>
                </c:pt>
                <c:pt idx="1">
                  <c:v>17</c:v>
                </c:pt>
                <c:pt idx="2">
                  <c:v>8</c:v>
                </c:pt>
                <c:pt idx="3">
                  <c:v>1</c:v>
                </c:pt>
                <c:pt idx="4">
                  <c:v>12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144832"/>
        <c:axId val="103154816"/>
      </c:barChart>
      <c:catAx>
        <c:axId val="10314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>
                <a:latin typeface="Arial"/>
              </a:defRPr>
            </a:pPr>
            <a:endParaRPr lang="en-US"/>
          </a:p>
        </c:txPr>
        <c:crossAx val="103154816"/>
        <c:crosses val="autoZero"/>
        <c:auto val="1"/>
        <c:lblAlgn val="ctr"/>
        <c:lblOffset val="100"/>
        <c:noMultiLvlLbl val="0"/>
      </c:catAx>
      <c:valAx>
        <c:axId val="10315481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>
                <a:latin typeface="Arial"/>
              </a:defRPr>
            </a:pPr>
            <a:endParaRPr lang="en-US"/>
          </a:p>
        </c:txPr>
        <c:crossAx val="10314483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000"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336769649971197E-2"/>
          <c:y val="4.9331958505186901E-2"/>
          <c:w val="0.76063313181766001"/>
          <c:h val="0.813027121609798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Helpdesk!$B$6</c:f>
              <c:strCache>
                <c:ptCount val="1"/>
                <c:pt idx="0">
                  <c:v>2005</c:v>
                </c:pt>
              </c:strCache>
            </c:strRef>
          </c:tx>
          <c:invertIfNegative val="0"/>
          <c:cat>
            <c:strRef>
              <c:f>Helpdesk!$A$7:$A$13</c:f>
              <c:strCache>
                <c:ptCount val="7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</c:v>
                </c:pt>
                <c:pt idx="4">
                  <c:v>doc</c:v>
                </c:pt>
                <c:pt idx="5">
                  <c:v>apps</c:v>
                </c:pt>
                <c:pt idx="6">
                  <c:v>general</c:v>
                </c:pt>
              </c:strCache>
            </c:strRef>
          </c:cat>
          <c:val>
            <c:numRef>
              <c:f>Helpdesk!$B$7:$B$13</c:f>
              <c:numCache>
                <c:formatCode>General</c:formatCode>
                <c:ptCount val="7"/>
                <c:pt idx="0">
                  <c:v>151</c:v>
                </c:pt>
                <c:pt idx="1">
                  <c:v>203</c:v>
                </c:pt>
                <c:pt idx="2">
                  <c:v>21</c:v>
                </c:pt>
                <c:pt idx="3">
                  <c:v>155</c:v>
                </c:pt>
                <c:pt idx="4">
                  <c:v>14</c:v>
                </c:pt>
                <c:pt idx="5">
                  <c:v>13</c:v>
                </c:pt>
                <c:pt idx="6">
                  <c:v>96</c:v>
                </c:pt>
              </c:numCache>
            </c:numRef>
          </c:val>
        </c:ser>
        <c:ser>
          <c:idx val="1"/>
          <c:order val="1"/>
          <c:tx>
            <c:strRef>
              <c:f>Helpdesk!$C$6</c:f>
              <c:strCache>
                <c:ptCount val="1"/>
                <c:pt idx="0">
                  <c:v>2006</c:v>
                </c:pt>
              </c:strCache>
            </c:strRef>
          </c:tx>
          <c:invertIfNegative val="0"/>
          <c:cat>
            <c:strRef>
              <c:f>Helpdesk!$A$7:$A$13</c:f>
              <c:strCache>
                <c:ptCount val="7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</c:v>
                </c:pt>
                <c:pt idx="4">
                  <c:v>doc</c:v>
                </c:pt>
                <c:pt idx="5">
                  <c:v>apps</c:v>
                </c:pt>
                <c:pt idx="6">
                  <c:v>general</c:v>
                </c:pt>
              </c:strCache>
            </c:strRef>
          </c:cat>
          <c:val>
            <c:numRef>
              <c:f>Helpdesk!$C$7:$C$13</c:f>
              <c:numCache>
                <c:formatCode>General</c:formatCode>
                <c:ptCount val="7"/>
                <c:pt idx="0">
                  <c:v>156</c:v>
                </c:pt>
                <c:pt idx="1">
                  <c:v>193</c:v>
                </c:pt>
                <c:pt idx="2">
                  <c:v>41</c:v>
                </c:pt>
                <c:pt idx="3">
                  <c:v>114</c:v>
                </c:pt>
                <c:pt idx="4">
                  <c:v>17</c:v>
                </c:pt>
                <c:pt idx="5">
                  <c:v>4</c:v>
                </c:pt>
                <c:pt idx="6">
                  <c:v>109</c:v>
                </c:pt>
              </c:numCache>
            </c:numRef>
          </c:val>
        </c:ser>
        <c:ser>
          <c:idx val="2"/>
          <c:order val="2"/>
          <c:tx>
            <c:strRef>
              <c:f>Helpdesk!$D$6</c:f>
              <c:strCache>
                <c:ptCount val="1"/>
                <c:pt idx="0">
                  <c:v>2007</c:v>
                </c:pt>
              </c:strCache>
            </c:strRef>
          </c:tx>
          <c:invertIfNegative val="0"/>
          <c:cat>
            <c:strRef>
              <c:f>Helpdesk!$A$7:$A$13</c:f>
              <c:strCache>
                <c:ptCount val="7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</c:v>
                </c:pt>
                <c:pt idx="4">
                  <c:v>doc</c:v>
                </c:pt>
                <c:pt idx="5">
                  <c:v>apps</c:v>
                </c:pt>
                <c:pt idx="6">
                  <c:v>general</c:v>
                </c:pt>
              </c:strCache>
            </c:strRef>
          </c:cat>
          <c:val>
            <c:numRef>
              <c:f>Helpdesk!$D$7:$D$13</c:f>
              <c:numCache>
                <c:formatCode>General</c:formatCode>
                <c:ptCount val="7"/>
                <c:pt idx="0">
                  <c:v>170</c:v>
                </c:pt>
                <c:pt idx="1">
                  <c:v>294</c:v>
                </c:pt>
                <c:pt idx="2">
                  <c:v>51</c:v>
                </c:pt>
                <c:pt idx="3">
                  <c:v>149</c:v>
                </c:pt>
                <c:pt idx="4">
                  <c:v>23</c:v>
                </c:pt>
                <c:pt idx="5">
                  <c:v>17</c:v>
                </c:pt>
                <c:pt idx="6">
                  <c:v>132</c:v>
                </c:pt>
              </c:numCache>
            </c:numRef>
          </c:val>
        </c:ser>
        <c:ser>
          <c:idx val="3"/>
          <c:order val="3"/>
          <c:tx>
            <c:strRef>
              <c:f>Helpdesk!$E$6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cat>
            <c:strRef>
              <c:f>Helpdesk!$A$7:$A$13</c:f>
              <c:strCache>
                <c:ptCount val="7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</c:v>
                </c:pt>
                <c:pt idx="4">
                  <c:v>doc</c:v>
                </c:pt>
                <c:pt idx="5">
                  <c:v>apps</c:v>
                </c:pt>
                <c:pt idx="6">
                  <c:v>general</c:v>
                </c:pt>
              </c:strCache>
            </c:strRef>
          </c:cat>
          <c:val>
            <c:numRef>
              <c:f>Helpdesk!$E$7:$E$13</c:f>
              <c:numCache>
                <c:formatCode>General</c:formatCode>
                <c:ptCount val="7"/>
                <c:pt idx="0">
                  <c:v>225</c:v>
                </c:pt>
                <c:pt idx="1">
                  <c:v>294</c:v>
                </c:pt>
                <c:pt idx="2">
                  <c:v>43</c:v>
                </c:pt>
                <c:pt idx="3">
                  <c:v>140</c:v>
                </c:pt>
                <c:pt idx="4">
                  <c:v>31</c:v>
                </c:pt>
                <c:pt idx="5">
                  <c:v>20</c:v>
                </c:pt>
                <c:pt idx="6">
                  <c:v>99</c:v>
                </c:pt>
              </c:numCache>
            </c:numRef>
          </c:val>
        </c:ser>
        <c:ser>
          <c:idx val="4"/>
          <c:order val="4"/>
          <c:tx>
            <c:strRef>
              <c:f>Helpdesk!$F$6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cat>
            <c:strRef>
              <c:f>Helpdesk!$A$7:$A$13</c:f>
              <c:strCache>
                <c:ptCount val="7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</c:v>
                </c:pt>
                <c:pt idx="4">
                  <c:v>doc</c:v>
                </c:pt>
                <c:pt idx="5">
                  <c:v>apps</c:v>
                </c:pt>
                <c:pt idx="6">
                  <c:v>general</c:v>
                </c:pt>
              </c:strCache>
            </c:strRef>
          </c:cat>
          <c:val>
            <c:numRef>
              <c:f>Helpdesk!$F$7:$F$13</c:f>
              <c:numCache>
                <c:formatCode>General</c:formatCode>
                <c:ptCount val="7"/>
                <c:pt idx="0">
                  <c:v>162</c:v>
                </c:pt>
                <c:pt idx="1">
                  <c:v>244</c:v>
                </c:pt>
                <c:pt idx="2">
                  <c:v>32</c:v>
                </c:pt>
                <c:pt idx="3">
                  <c:v>147</c:v>
                </c:pt>
                <c:pt idx="4">
                  <c:v>12</c:v>
                </c:pt>
                <c:pt idx="5">
                  <c:v>22</c:v>
                </c:pt>
                <c:pt idx="6">
                  <c:v>81</c:v>
                </c:pt>
              </c:numCache>
            </c:numRef>
          </c:val>
        </c:ser>
        <c:ser>
          <c:idx val="5"/>
          <c:order val="5"/>
          <c:tx>
            <c:strRef>
              <c:f>Helpdesk!$G$6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cat>
            <c:strRef>
              <c:f>Helpdesk!$A$7:$A$13</c:f>
              <c:strCache>
                <c:ptCount val="7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</c:v>
                </c:pt>
                <c:pt idx="4">
                  <c:v>doc</c:v>
                </c:pt>
                <c:pt idx="5">
                  <c:v>apps</c:v>
                </c:pt>
                <c:pt idx="6">
                  <c:v>general</c:v>
                </c:pt>
              </c:strCache>
            </c:strRef>
          </c:cat>
          <c:val>
            <c:numRef>
              <c:f>Helpdesk!$G$7:$G$13</c:f>
              <c:numCache>
                <c:formatCode>General</c:formatCode>
                <c:ptCount val="7"/>
                <c:pt idx="0">
                  <c:v>124</c:v>
                </c:pt>
                <c:pt idx="1">
                  <c:v>218</c:v>
                </c:pt>
                <c:pt idx="2">
                  <c:v>29</c:v>
                </c:pt>
                <c:pt idx="3">
                  <c:v>125</c:v>
                </c:pt>
                <c:pt idx="4">
                  <c:v>12</c:v>
                </c:pt>
                <c:pt idx="5">
                  <c:v>24</c:v>
                </c:pt>
                <c:pt idx="6">
                  <c:v>70</c:v>
                </c:pt>
              </c:numCache>
            </c:numRef>
          </c:val>
        </c:ser>
        <c:ser>
          <c:idx val="6"/>
          <c:order val="6"/>
          <c:tx>
            <c:strRef>
              <c:f>Helpdesk!$H$6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cat>
            <c:strRef>
              <c:f>Helpdesk!$A$7:$A$13</c:f>
              <c:strCache>
                <c:ptCount val="7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</c:v>
                </c:pt>
                <c:pt idx="4">
                  <c:v>doc</c:v>
                </c:pt>
                <c:pt idx="5">
                  <c:v>apps</c:v>
                </c:pt>
                <c:pt idx="6">
                  <c:v>general</c:v>
                </c:pt>
              </c:strCache>
            </c:strRef>
          </c:cat>
          <c:val>
            <c:numRef>
              <c:f>Helpdesk!$H$7:$H$13</c:f>
              <c:numCache>
                <c:formatCode>General</c:formatCode>
                <c:ptCount val="7"/>
                <c:pt idx="0">
                  <c:v>137</c:v>
                </c:pt>
                <c:pt idx="1">
                  <c:v>168</c:v>
                </c:pt>
                <c:pt idx="2">
                  <c:v>34</c:v>
                </c:pt>
                <c:pt idx="3">
                  <c:v>110</c:v>
                </c:pt>
                <c:pt idx="4">
                  <c:v>14</c:v>
                </c:pt>
                <c:pt idx="5">
                  <c:v>17</c:v>
                </c:pt>
                <c:pt idx="6">
                  <c:v>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318272"/>
        <c:axId val="103319808"/>
      </c:barChart>
      <c:catAx>
        <c:axId val="10331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03319808"/>
        <c:crosses val="autoZero"/>
        <c:auto val="1"/>
        <c:lblAlgn val="ctr"/>
        <c:lblOffset val="100"/>
        <c:noMultiLvlLbl val="0"/>
      </c:catAx>
      <c:valAx>
        <c:axId val="10331980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33182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/>
        </a:defRPr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b="0" i="0">
              <a:latin typeface="Arial"/>
            </a:defRPr>
          </a:pPr>
          <a:endParaRPr lang="en-US"/>
        </a:p>
      </c:txPr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hdf-forum emails</c:v>
                </c:pt>
              </c:strCache>
            </c:strRef>
          </c:tx>
          <c:spPr>
            <a:solidFill>
              <a:srgbClr val="0D91DC"/>
            </a:solidFill>
          </c:spPr>
          <c:invertIfNegative val="0"/>
          <c:dLbls>
            <c:txPr>
              <a:bodyPr/>
              <a:lstStyle/>
              <a:p>
                <a:pPr>
                  <a:defRPr sz="2000"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144</c:v>
                </c:pt>
                <c:pt idx="1">
                  <c:v>785</c:v>
                </c:pt>
                <c:pt idx="2">
                  <c:v>1314</c:v>
                </c:pt>
                <c:pt idx="3">
                  <c:v>1717</c:v>
                </c:pt>
                <c:pt idx="4">
                  <c:v>1334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2852864"/>
        <c:axId val="102883328"/>
        <c:axId val="0"/>
      </c:bar3DChart>
      <c:catAx>
        <c:axId val="102852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/>
              </a:defRPr>
            </a:pPr>
            <a:endParaRPr lang="en-US"/>
          </a:p>
        </c:txPr>
        <c:crossAx val="102883328"/>
        <c:crosses val="autoZero"/>
        <c:auto val="1"/>
        <c:lblAlgn val="ctr"/>
        <c:lblOffset val="100"/>
        <c:noMultiLvlLbl val="0"/>
      </c:catAx>
      <c:valAx>
        <c:axId val="102883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Arial"/>
              </a:defRPr>
            </a:pPr>
            <a:endParaRPr lang="en-US"/>
          </a:p>
        </c:txPr>
        <c:crossAx val="10285286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4DEF1A-D6A2-4AEB-83CD-F32CC7FAC7BD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4B7571-21BC-4655-A7AD-9EC74B566240}">
      <dgm:prSet phldrT="[Text]" custT="1"/>
      <dgm:spPr/>
      <dgm:t>
        <a:bodyPr/>
        <a:lstStyle/>
        <a:p>
          <a:r>
            <a:rPr lang="en-US" sz="2800" dirty="0" smtClean="0">
              <a:latin typeface="Arial" pitchFamily="34" charset="0"/>
              <a:cs typeface="Arial" pitchFamily="34" charset="0"/>
            </a:rPr>
            <a:t>Improve performance of parallel apps including netCDF-4</a:t>
          </a:r>
          <a:endParaRPr lang="en-US" sz="2800" dirty="0">
            <a:latin typeface="Arial" pitchFamily="34" charset="0"/>
            <a:cs typeface="Arial" pitchFamily="34" charset="0"/>
          </a:endParaRPr>
        </a:p>
      </dgm:t>
    </dgm:pt>
    <dgm:pt modelId="{C0A8CD74-896B-4A93-996D-ECE55B1B4625}" type="parTrans" cxnId="{6B579062-72C9-46D9-AA96-A2AF1A093F3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2CC91E6-2298-418E-9E90-8F70B7E1D66A}" type="sibTrans" cxnId="{6B579062-72C9-46D9-AA96-A2AF1A093F3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6A1371C-3001-420F-905A-7F53DE037604}">
      <dgm:prSet phldrT="[Text]" custT="1"/>
      <dgm:spPr/>
      <dgm:t>
        <a:bodyPr/>
        <a:lstStyle/>
        <a:p>
          <a:r>
            <a:rPr lang="en-US" sz="2800" dirty="0" smtClean="0">
              <a:latin typeface="Arial" pitchFamily="34" charset="0"/>
              <a:cs typeface="Arial" pitchFamily="34" charset="0"/>
            </a:rPr>
            <a:t>Improve performance of parallel apps</a:t>
          </a:r>
          <a:endParaRPr lang="en-US" sz="2800" dirty="0">
            <a:latin typeface="Arial" pitchFamily="34" charset="0"/>
            <a:cs typeface="Arial" pitchFamily="34" charset="0"/>
          </a:endParaRPr>
        </a:p>
      </dgm:t>
    </dgm:pt>
    <dgm:pt modelId="{86B962FA-7BC2-451D-BC30-EB6E7951126F}" type="parTrans" cxnId="{A6028CEA-1E64-4100-80A6-23F5EC871DB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ED0AB77-2636-4ECA-B7B0-E409EC3CE2BE}" type="sibTrans" cxnId="{A6028CEA-1E64-4100-80A6-23F5EC871DB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75092E9-D71A-41DC-BC96-664BDBA4F688}">
      <dgm:prSet phldrT="[Text]" custT="1"/>
      <dgm:spPr/>
      <dgm:t>
        <a:bodyPr/>
        <a:lstStyle/>
        <a:p>
          <a:r>
            <a:rPr lang="en-US" sz="2800" baseline="0" dirty="0" smtClean="0">
              <a:latin typeface="Arial" pitchFamily="34" charset="0"/>
              <a:cs typeface="Arial" pitchFamily="34" charset="0"/>
            </a:rPr>
            <a:t>A</a:t>
          </a:r>
          <a:r>
            <a:rPr lang="en-US" sz="2800" dirty="0" smtClean="0">
              <a:latin typeface="Arial" pitchFamily="34" charset="0"/>
              <a:cs typeface="Arial" pitchFamily="34" charset="0"/>
            </a:rPr>
            <a:t>dd features anticipating </a:t>
          </a:r>
          <a:r>
            <a:rPr lang="en-US" sz="2800" dirty="0" err="1" smtClean="0">
              <a:latin typeface="Arial" pitchFamily="34" charset="0"/>
              <a:cs typeface="Arial" pitchFamily="34" charset="0"/>
            </a:rPr>
            <a:t>exascale</a:t>
          </a:r>
          <a:r>
            <a:rPr lang="en-US" sz="2800" dirty="0" smtClean="0">
              <a:latin typeface="Arial" pitchFamily="34" charset="0"/>
              <a:cs typeface="Arial" pitchFamily="34" charset="0"/>
            </a:rPr>
            <a:t> systems</a:t>
          </a:r>
          <a:endParaRPr lang="en-US" sz="2800" dirty="0">
            <a:latin typeface="Arial" pitchFamily="34" charset="0"/>
            <a:cs typeface="Arial" pitchFamily="34" charset="0"/>
          </a:endParaRPr>
        </a:p>
      </dgm:t>
    </dgm:pt>
    <dgm:pt modelId="{53E2422D-8268-446C-BA47-475E2F4CD4DE}" type="parTrans" cxnId="{71E11E12-DC39-4A75-AC92-B9811638DC7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45159C2-41E2-46B4-8055-5D057DC7642F}" type="sibTrans" cxnId="{71E11E12-DC39-4A75-AC92-B9811638DC7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A490A34-49F5-4E7B-A507-E19DC14F7FF7}" type="pres">
      <dgm:prSet presAssocID="{EB4DEF1A-D6A2-4AEB-83CD-F32CC7FAC7B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1DA51BA-1AA9-4E07-A491-7C3C3686DC5F}" type="pres">
      <dgm:prSet presAssocID="{7E4B7571-21BC-4655-A7AD-9EC74B566240}" presName="composite" presStyleCnt="0"/>
      <dgm:spPr/>
    </dgm:pt>
    <dgm:pt modelId="{081D528F-EC8C-4C7B-96E7-A5C278EFFF88}" type="pres">
      <dgm:prSet presAssocID="{7E4B7571-21BC-4655-A7AD-9EC74B566240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A49CD5-2491-447E-84A5-EC60EAFED68A}" type="pres">
      <dgm:prSet presAssocID="{7E4B7571-21BC-4655-A7AD-9EC74B566240}" presName="rect2" presStyleLbl="fgImgPlace1" presStyleIdx="0" presStyleCnt="3" custScaleX="217080" custLinFactNeighborX="-5135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E988E80-8305-4CA5-B7B1-6B658CED21C2}" type="pres">
      <dgm:prSet presAssocID="{32CC91E6-2298-418E-9E90-8F70B7E1D66A}" presName="sibTrans" presStyleCnt="0"/>
      <dgm:spPr/>
    </dgm:pt>
    <dgm:pt modelId="{C500DE95-1169-4897-9AC1-08452AA6ACCD}" type="pres">
      <dgm:prSet presAssocID="{86A1371C-3001-420F-905A-7F53DE037604}" presName="composite" presStyleCnt="0"/>
      <dgm:spPr/>
    </dgm:pt>
    <dgm:pt modelId="{9E63A762-EEA7-4FAF-92FF-20BE3160FA04}" type="pres">
      <dgm:prSet presAssocID="{86A1371C-3001-420F-905A-7F53DE037604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A10F24-34C9-4AC8-8072-3ECE4E2FDE5B}" type="pres">
      <dgm:prSet presAssocID="{86A1371C-3001-420F-905A-7F53DE037604}" presName="rect2" presStyleLbl="fgImgPlace1" presStyleIdx="1" presStyleCnt="3" custScaleX="285807" custScaleY="61872" custLinFactNeighborX="-7891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E9717572-155F-498E-B82B-26141467DC47}" type="pres">
      <dgm:prSet presAssocID="{8ED0AB77-2636-4ECA-B7B0-E409EC3CE2BE}" presName="sibTrans" presStyleCnt="0"/>
      <dgm:spPr/>
    </dgm:pt>
    <dgm:pt modelId="{3E2A35D1-D525-4C7F-B0EF-B97D32B3EDF0}" type="pres">
      <dgm:prSet presAssocID="{075092E9-D71A-41DC-BC96-664BDBA4F688}" presName="composite" presStyleCnt="0"/>
      <dgm:spPr/>
    </dgm:pt>
    <dgm:pt modelId="{B259D35A-A3B8-4C56-BF62-2DFB98CCF3C9}" type="pres">
      <dgm:prSet presAssocID="{075092E9-D71A-41DC-BC96-664BDBA4F688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1220D7-BC55-4F4F-8762-166257ED4E17}" type="pres">
      <dgm:prSet presAssocID="{075092E9-D71A-41DC-BC96-664BDBA4F688}" presName="rect2" presStyleLbl="fgImgPlace1" presStyleIdx="2" presStyleCnt="3" custScaleX="326388" custScaleY="90273" custLinFactX="-2350" custLinFactNeighborX="-10000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A6028CEA-1E64-4100-80A6-23F5EC871DBB}" srcId="{EB4DEF1A-D6A2-4AEB-83CD-F32CC7FAC7BD}" destId="{86A1371C-3001-420F-905A-7F53DE037604}" srcOrd="1" destOrd="0" parTransId="{86B962FA-7BC2-451D-BC30-EB6E7951126F}" sibTransId="{8ED0AB77-2636-4ECA-B7B0-E409EC3CE2BE}"/>
    <dgm:cxn modelId="{6B579062-72C9-46D9-AA96-A2AF1A093F3F}" srcId="{EB4DEF1A-D6A2-4AEB-83CD-F32CC7FAC7BD}" destId="{7E4B7571-21BC-4655-A7AD-9EC74B566240}" srcOrd="0" destOrd="0" parTransId="{C0A8CD74-896B-4A93-996D-ECE55B1B4625}" sibTransId="{32CC91E6-2298-418E-9E90-8F70B7E1D66A}"/>
    <dgm:cxn modelId="{34AF4F27-18D0-4E65-963F-8BC815B497C6}" type="presOf" srcId="{86A1371C-3001-420F-905A-7F53DE037604}" destId="{9E63A762-EEA7-4FAF-92FF-20BE3160FA04}" srcOrd="0" destOrd="0" presId="urn:microsoft.com/office/officeart/2008/layout/PictureStrips"/>
    <dgm:cxn modelId="{DC91E9B2-B2D1-4333-8825-B37E9B93E49A}" type="presOf" srcId="{7E4B7571-21BC-4655-A7AD-9EC74B566240}" destId="{081D528F-EC8C-4C7B-96E7-A5C278EFFF88}" srcOrd="0" destOrd="0" presId="urn:microsoft.com/office/officeart/2008/layout/PictureStrips"/>
    <dgm:cxn modelId="{D56CF9D9-D8BC-471D-AF92-DA8FBB20174F}" type="presOf" srcId="{075092E9-D71A-41DC-BC96-664BDBA4F688}" destId="{B259D35A-A3B8-4C56-BF62-2DFB98CCF3C9}" srcOrd="0" destOrd="0" presId="urn:microsoft.com/office/officeart/2008/layout/PictureStrips"/>
    <dgm:cxn modelId="{71E11E12-DC39-4A75-AC92-B9811638DC74}" srcId="{EB4DEF1A-D6A2-4AEB-83CD-F32CC7FAC7BD}" destId="{075092E9-D71A-41DC-BC96-664BDBA4F688}" srcOrd="2" destOrd="0" parTransId="{53E2422D-8268-446C-BA47-475E2F4CD4DE}" sibTransId="{345159C2-41E2-46B4-8055-5D057DC7642F}"/>
    <dgm:cxn modelId="{A1766399-30F9-4E44-A462-B0C3792E8914}" type="presOf" srcId="{EB4DEF1A-D6A2-4AEB-83CD-F32CC7FAC7BD}" destId="{DA490A34-49F5-4E7B-A507-E19DC14F7FF7}" srcOrd="0" destOrd="0" presId="urn:microsoft.com/office/officeart/2008/layout/PictureStrips"/>
    <dgm:cxn modelId="{9B164100-CA14-4A37-BC5C-0C66DAC70167}" type="presParOf" srcId="{DA490A34-49F5-4E7B-A507-E19DC14F7FF7}" destId="{E1DA51BA-1AA9-4E07-A491-7C3C3686DC5F}" srcOrd="0" destOrd="0" presId="urn:microsoft.com/office/officeart/2008/layout/PictureStrips"/>
    <dgm:cxn modelId="{A365077B-C35C-4ADE-AF9A-42B710EDA91E}" type="presParOf" srcId="{E1DA51BA-1AA9-4E07-A491-7C3C3686DC5F}" destId="{081D528F-EC8C-4C7B-96E7-A5C278EFFF88}" srcOrd="0" destOrd="0" presId="urn:microsoft.com/office/officeart/2008/layout/PictureStrips"/>
    <dgm:cxn modelId="{630618BC-3298-47CD-9D16-9C9128C1858E}" type="presParOf" srcId="{E1DA51BA-1AA9-4E07-A491-7C3C3686DC5F}" destId="{1AA49CD5-2491-447E-84A5-EC60EAFED68A}" srcOrd="1" destOrd="0" presId="urn:microsoft.com/office/officeart/2008/layout/PictureStrips"/>
    <dgm:cxn modelId="{C3D7C7CD-D58B-4307-BCB5-0E732E33C5D5}" type="presParOf" srcId="{DA490A34-49F5-4E7B-A507-E19DC14F7FF7}" destId="{1E988E80-8305-4CA5-B7B1-6B658CED21C2}" srcOrd="1" destOrd="0" presId="urn:microsoft.com/office/officeart/2008/layout/PictureStrips"/>
    <dgm:cxn modelId="{0A39911C-7407-4F1D-9DBF-B633573D3860}" type="presParOf" srcId="{DA490A34-49F5-4E7B-A507-E19DC14F7FF7}" destId="{C500DE95-1169-4897-9AC1-08452AA6ACCD}" srcOrd="2" destOrd="0" presId="urn:microsoft.com/office/officeart/2008/layout/PictureStrips"/>
    <dgm:cxn modelId="{400F508E-EC28-45FC-8071-FA62D32AFD89}" type="presParOf" srcId="{C500DE95-1169-4897-9AC1-08452AA6ACCD}" destId="{9E63A762-EEA7-4FAF-92FF-20BE3160FA04}" srcOrd="0" destOrd="0" presId="urn:microsoft.com/office/officeart/2008/layout/PictureStrips"/>
    <dgm:cxn modelId="{E346077C-BDC8-43F2-8825-233BCB0C25F1}" type="presParOf" srcId="{C500DE95-1169-4897-9AC1-08452AA6ACCD}" destId="{C6A10F24-34C9-4AC8-8072-3ECE4E2FDE5B}" srcOrd="1" destOrd="0" presId="urn:microsoft.com/office/officeart/2008/layout/PictureStrips"/>
    <dgm:cxn modelId="{886C3CA8-F237-4864-A11F-3A7F11A83B9F}" type="presParOf" srcId="{DA490A34-49F5-4E7B-A507-E19DC14F7FF7}" destId="{E9717572-155F-498E-B82B-26141467DC47}" srcOrd="3" destOrd="0" presId="urn:microsoft.com/office/officeart/2008/layout/PictureStrips"/>
    <dgm:cxn modelId="{D168DA4E-9FE1-4713-B3FB-855FE9388EF8}" type="presParOf" srcId="{DA490A34-49F5-4E7B-A507-E19DC14F7FF7}" destId="{3E2A35D1-D525-4C7F-B0EF-B97D32B3EDF0}" srcOrd="4" destOrd="0" presId="urn:microsoft.com/office/officeart/2008/layout/PictureStrips"/>
    <dgm:cxn modelId="{648607F8-6EE1-44E7-BCBE-D7FC3F0D2299}" type="presParOf" srcId="{3E2A35D1-D525-4C7F-B0EF-B97D32B3EDF0}" destId="{B259D35A-A3B8-4C56-BF62-2DFB98CCF3C9}" srcOrd="0" destOrd="0" presId="urn:microsoft.com/office/officeart/2008/layout/PictureStrips"/>
    <dgm:cxn modelId="{F2CD4B1D-0B48-480F-8E4C-77A372F5A780}" type="presParOf" srcId="{3E2A35D1-D525-4C7F-B0EF-B97D32B3EDF0}" destId="{131220D7-BC55-4F4F-8762-166257ED4E17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1D528F-EC8C-4C7B-96E7-A5C278EFFF88}">
      <dsp:nvSpPr>
        <dsp:cNvPr id="0" name=""/>
        <dsp:cNvSpPr/>
      </dsp:nvSpPr>
      <dsp:spPr>
        <a:xfrm>
          <a:off x="2244104" y="369006"/>
          <a:ext cx="4781526" cy="14942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209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rial" pitchFamily="34" charset="0"/>
              <a:cs typeface="Arial" pitchFamily="34" charset="0"/>
            </a:rPr>
            <a:t>Improve performance of parallel apps including netCDF-4</a:t>
          </a:r>
          <a:endParaRPr lang="en-US" sz="2800" kern="1200" dirty="0">
            <a:latin typeface="Arial" pitchFamily="34" charset="0"/>
            <a:cs typeface="Arial" pitchFamily="34" charset="0"/>
          </a:endParaRPr>
        </a:p>
      </dsp:txBody>
      <dsp:txXfrm>
        <a:off x="2244104" y="369006"/>
        <a:ext cx="4781526" cy="1494226"/>
      </dsp:txXfrm>
    </dsp:sp>
    <dsp:sp modelId="{1AA49CD5-2491-447E-84A5-EC60EAFED68A}">
      <dsp:nvSpPr>
        <dsp:cNvPr id="0" name=""/>
        <dsp:cNvSpPr/>
      </dsp:nvSpPr>
      <dsp:spPr>
        <a:xfrm>
          <a:off x="895417" y="153173"/>
          <a:ext cx="2270567" cy="1568938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63A762-EEA7-4FAF-92FF-20BE3160FA04}">
      <dsp:nvSpPr>
        <dsp:cNvPr id="0" name=""/>
        <dsp:cNvSpPr/>
      </dsp:nvSpPr>
      <dsp:spPr>
        <a:xfrm>
          <a:off x="2423818" y="2034239"/>
          <a:ext cx="4781526" cy="14942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209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rial" pitchFamily="34" charset="0"/>
              <a:cs typeface="Arial" pitchFamily="34" charset="0"/>
            </a:rPr>
            <a:t>Improve performance of parallel apps</a:t>
          </a:r>
          <a:endParaRPr lang="en-US" sz="2800" kern="1200" dirty="0">
            <a:latin typeface="Arial" pitchFamily="34" charset="0"/>
            <a:cs typeface="Arial" pitchFamily="34" charset="0"/>
          </a:endParaRPr>
        </a:p>
      </dsp:txBody>
      <dsp:txXfrm>
        <a:off x="2423818" y="2034239"/>
        <a:ext cx="4781526" cy="1494226"/>
      </dsp:txXfrm>
    </dsp:sp>
    <dsp:sp modelId="{C6A10F24-34C9-4AC8-8072-3ECE4E2FDE5B}">
      <dsp:nvSpPr>
        <dsp:cNvPr id="0" name=""/>
        <dsp:cNvSpPr/>
      </dsp:nvSpPr>
      <dsp:spPr>
        <a:xfrm>
          <a:off x="427458" y="2117508"/>
          <a:ext cx="2989423" cy="970733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59D35A-A3B8-4C56-BF62-2DFB98CCF3C9}">
      <dsp:nvSpPr>
        <dsp:cNvPr id="0" name=""/>
        <dsp:cNvSpPr/>
      </dsp:nvSpPr>
      <dsp:spPr>
        <a:xfrm>
          <a:off x="2529933" y="3838999"/>
          <a:ext cx="4781526" cy="14942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209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baseline="0" dirty="0" smtClean="0">
              <a:latin typeface="Arial" pitchFamily="34" charset="0"/>
              <a:cs typeface="Arial" pitchFamily="34" charset="0"/>
            </a:rPr>
            <a:t>A</a:t>
          </a:r>
          <a:r>
            <a:rPr lang="en-US" sz="2800" kern="1200" dirty="0" smtClean="0">
              <a:latin typeface="Arial" pitchFamily="34" charset="0"/>
              <a:cs typeface="Arial" pitchFamily="34" charset="0"/>
            </a:rPr>
            <a:t>dd features anticipating </a:t>
          </a:r>
          <a:r>
            <a:rPr lang="en-US" sz="2800" kern="1200" dirty="0" err="1" smtClean="0">
              <a:latin typeface="Arial" pitchFamily="34" charset="0"/>
              <a:cs typeface="Arial" pitchFamily="34" charset="0"/>
            </a:rPr>
            <a:t>exascale</a:t>
          </a:r>
          <a:r>
            <a:rPr lang="en-US" sz="2800" kern="1200" dirty="0" smtClean="0">
              <a:latin typeface="Arial" pitchFamily="34" charset="0"/>
              <a:cs typeface="Arial" pitchFamily="34" charset="0"/>
            </a:rPr>
            <a:t> systems</a:t>
          </a:r>
          <a:endParaRPr lang="en-US" sz="2800" kern="1200" dirty="0">
            <a:latin typeface="Arial" pitchFamily="34" charset="0"/>
            <a:cs typeface="Arial" pitchFamily="34" charset="0"/>
          </a:endParaRPr>
        </a:p>
      </dsp:txBody>
      <dsp:txXfrm>
        <a:off x="2529933" y="3838999"/>
        <a:ext cx="4781526" cy="1494226"/>
      </dsp:txXfrm>
    </dsp:sp>
    <dsp:sp modelId="{131220D7-BC55-4F4F-8762-166257ED4E17}">
      <dsp:nvSpPr>
        <dsp:cNvPr id="0" name=""/>
        <dsp:cNvSpPr/>
      </dsp:nvSpPr>
      <dsp:spPr>
        <a:xfrm>
          <a:off x="76201" y="3699472"/>
          <a:ext cx="3413884" cy="1416327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28159" cy="34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6134" y="0"/>
            <a:ext cx="4028159" cy="34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537017"/>
            <a:ext cx="4028159" cy="34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6134" y="6537017"/>
            <a:ext cx="4028159" cy="34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cs typeface="+mn-cs"/>
              </a:defRPr>
            </a:lvl1pPr>
          </a:lstStyle>
          <a:p>
            <a:pPr>
              <a:defRPr/>
            </a:pPr>
            <a:fld id="{306D3714-838B-4D1C-94BE-382616B286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35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28159" cy="34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13" tIns="46406" rIns="92813" bIns="46406" numCol="1" anchor="ctr" anchorCtr="0" compatLnSpc="1">
            <a:prstTxWarp prst="textNoShape">
              <a:avLst/>
            </a:prstTxWarp>
          </a:bodyPr>
          <a:lstStyle>
            <a:lvl1pPr algn="l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8243" y="0"/>
            <a:ext cx="4028159" cy="34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ctr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28938" y="517525"/>
            <a:ext cx="3440112" cy="2579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40083" y="3269097"/>
            <a:ext cx="6816235" cy="3096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538193"/>
            <a:ext cx="4028159" cy="34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13" tIns="46406" rIns="92813" bIns="46406" numCol="1" anchor="b" anchorCtr="0" compatLnSpc="1">
            <a:prstTxWarp prst="textNoShape">
              <a:avLst/>
            </a:prstTxWarp>
          </a:bodyPr>
          <a:lstStyle>
            <a:lvl1pPr algn="l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8243" y="6538193"/>
            <a:ext cx="4028159" cy="34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043BA370-1D01-44FA-82A7-089D3FB335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03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hdfeos.org/examples/idl.php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hdfeos.org/software/ncl.php" TargetMode="External"/><Relationship Id="rId4" Type="http://schemas.openxmlformats.org/officeDocument/2006/relationships/hyperlink" Target="http://hdfeos.org/examples/matlab.php" TargetMode="Externa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A7EFE13C-A94D-4CFE-955E-8A44A4A9448B}" type="slidenum">
              <a:rPr lang="en-US" sz="1200" smtClean="0"/>
              <a:pPr/>
              <a:t>1</a:t>
            </a:fld>
            <a:endParaRPr lang="en-US" sz="1200" dirty="0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22588" y="515938"/>
            <a:ext cx="3441700" cy="2581275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7974" y="3269096"/>
            <a:ext cx="6812018" cy="3097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NASA</a:t>
            </a:r>
            <a:r>
              <a:rPr lang="en-US" baseline="0" dirty="0" smtClean="0"/>
              <a:t> – EOS</a:t>
            </a:r>
            <a:endParaRPr lang="en-US" dirty="0" smtClean="0"/>
          </a:p>
          <a:p>
            <a:pPr marL="0" indent="0" defTabSz="924458" eaLnBrk="1" hangingPunct="1">
              <a:spcBef>
                <a:spcPct val="20000"/>
              </a:spcBef>
              <a:buClr>
                <a:schemeClr val="tx1"/>
              </a:buClr>
              <a:buFontTx/>
              <a:buNone/>
              <a:defRPr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NOAA/NASA/Riverside Tech – NPOESS/JPSS</a:t>
            </a:r>
            <a:endParaRPr lang="en-US" dirty="0"/>
          </a:p>
          <a:p>
            <a:r>
              <a:rPr lang="en-US" dirty="0" smtClean="0"/>
              <a:t>A leading U.S. aerospace company</a:t>
            </a:r>
          </a:p>
          <a:p>
            <a:r>
              <a:rPr lang="en-US" dirty="0" smtClean="0"/>
              <a:t>DOE projects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Sandia National Laboratory 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Lawrence Berkeley National Lab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Argonne</a:t>
            </a:r>
          </a:p>
          <a:p>
            <a:pPr lvl="0"/>
            <a:r>
              <a:rPr lang="en-US" dirty="0" smtClean="0"/>
              <a:t>ITER – international project to build</a:t>
            </a:r>
            <a:r>
              <a:rPr lang="en-US" baseline="0" dirty="0" smtClean="0"/>
              <a:t> an experimental </a:t>
            </a:r>
            <a:r>
              <a:rPr lang="en-US" dirty="0" smtClean="0"/>
              <a:t>fusion</a:t>
            </a:r>
            <a:r>
              <a:rPr lang="en-US" baseline="0" dirty="0" smtClean="0"/>
              <a:t> reactor based on the tokamak concept</a:t>
            </a:r>
          </a:p>
          <a:p>
            <a:pPr lvl="0"/>
            <a:r>
              <a:rPr lang="en-US" baseline="0" dirty="0" smtClean="0"/>
              <a:t>Paul </a:t>
            </a:r>
            <a:r>
              <a:rPr lang="en-US" baseline="0" dirty="0" err="1" smtClean="0"/>
              <a:t>Scherrer</a:t>
            </a:r>
            <a:r>
              <a:rPr lang="en-US" baseline="0" dirty="0" smtClean="0"/>
              <a:t> Institute – variety of projects</a:t>
            </a:r>
            <a:endParaRPr lang="en-US" dirty="0" smtClean="0"/>
          </a:p>
          <a:p>
            <a:pPr lvl="0"/>
            <a:r>
              <a:rPr lang="en-US" dirty="0" smtClean="0"/>
              <a:t>Projects in oil and gas industry, finance, others</a:t>
            </a:r>
          </a:p>
          <a:p>
            <a:pPr lvl="0"/>
            <a:r>
              <a:rPr lang="en-US" dirty="0" smtClean="0"/>
              <a:t>“In kind” support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24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727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Helpdesk and Mailing Lists </a:t>
            </a:r>
          </a:p>
          <a:p>
            <a:pPr lvl="1"/>
            <a:r>
              <a:rPr lang="en-US" dirty="0" smtClean="0"/>
              <a:t>Available to all users as a first level of support </a:t>
            </a:r>
          </a:p>
          <a:p>
            <a:r>
              <a:rPr lang="en-US" dirty="0" smtClean="0"/>
              <a:t>Standard Support </a:t>
            </a:r>
          </a:p>
          <a:p>
            <a:pPr lvl="1"/>
            <a:r>
              <a:rPr lang="en-US" dirty="0" smtClean="0"/>
              <a:t>Rapid issue resolution and advice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Consulting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Needs assessment, troubleshooting, design reviews, etc.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Training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Tutorials and hands-on practical experience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Enterprise Support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Supporting many HDF activities across organizations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Special Projects 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Adapting customer applications to HDF 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New features and tools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Research and Development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Capability Maturity Model Integration (CMMI)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a  compendium of “Best Practices” for planning, engineering, and managerial business processes.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CMMI appraisal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an assessment of and organization’s current practices.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CMMI process improvement program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activities aimed at improving those process areas that are inadequately practiced in an organization.</a:t>
            </a:r>
          </a:p>
          <a:p>
            <a:endParaRPr lang="en-US" dirty="0" smtClean="0"/>
          </a:p>
          <a:p>
            <a:r>
              <a:rPr lang="en-US" dirty="0" smtClean="0"/>
              <a:t>Level 2: Basic project management</a:t>
            </a:r>
          </a:p>
          <a:p>
            <a:pPr lvl="1"/>
            <a:r>
              <a:rPr lang="en-US" dirty="0" smtClean="0"/>
              <a:t>Requirements Management </a:t>
            </a:r>
          </a:p>
          <a:p>
            <a:pPr lvl="1"/>
            <a:r>
              <a:rPr lang="en-US" dirty="0" smtClean="0"/>
              <a:t>Project Planning</a:t>
            </a:r>
          </a:p>
          <a:p>
            <a:pPr lvl="1"/>
            <a:r>
              <a:rPr lang="en-US" dirty="0" smtClean="0"/>
              <a:t>Project Monitoring and Control</a:t>
            </a:r>
          </a:p>
          <a:p>
            <a:pPr lvl="1"/>
            <a:r>
              <a:rPr lang="en-US" dirty="0" smtClean="0"/>
              <a:t>Measurement and Analysis</a:t>
            </a:r>
          </a:p>
          <a:p>
            <a:pPr lvl="1"/>
            <a:r>
              <a:rPr lang="en-US" dirty="0" smtClean="0"/>
              <a:t>Process and Product Quality Assurance</a:t>
            </a:r>
          </a:p>
          <a:p>
            <a:pPr lvl="1"/>
            <a:r>
              <a:rPr lang="en-US" dirty="0" smtClean="0"/>
              <a:t>Configuration Management</a:t>
            </a:r>
          </a:p>
          <a:p>
            <a:r>
              <a:rPr lang="en-US" dirty="0" smtClean="0"/>
              <a:t>Level 3: Process standardization</a:t>
            </a:r>
          </a:p>
          <a:p>
            <a:pPr lvl="1"/>
            <a:r>
              <a:rPr lang="en-US" dirty="0" smtClean="0"/>
              <a:t>Requirements Development</a:t>
            </a:r>
          </a:p>
          <a:p>
            <a:pPr lvl="1"/>
            <a:r>
              <a:rPr lang="en-US" dirty="0" smtClean="0"/>
              <a:t>Technical Solution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867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other work in earth science area,</a:t>
            </a:r>
            <a:r>
              <a:rPr lang="en-US" baseline="0" dirty="0" smtClean="0"/>
              <a:t> s</a:t>
            </a:r>
            <a:r>
              <a:rPr lang="en-US" dirty="0" smtClean="0"/>
              <a:t>ee later talk, “HDF Group Support for NPP/NPOESS/JPSS”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486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HDF development work</a:t>
            </a:r>
          </a:p>
          <a:p>
            <a:pPr lvl="1"/>
            <a:r>
              <a:rPr lang="en-US" dirty="0" smtClean="0"/>
              <a:t>OPeNDAP handler development</a:t>
            </a:r>
          </a:p>
          <a:p>
            <a:r>
              <a:rPr lang="en-US" dirty="0" smtClean="0"/>
              <a:t>Code maintenance</a:t>
            </a:r>
          </a:p>
          <a:p>
            <a:pPr marL="742950" lvl="2" indent="-342900"/>
            <a:r>
              <a:rPr lang="en-US" dirty="0" smtClean="0"/>
              <a:t>HDF4, HDF5, HDFView, OPeNDAP handlers, etc. </a:t>
            </a:r>
          </a:p>
          <a:p>
            <a:pPr marL="742950" lvl="2" indent="-342900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H4H5 conversion library and utilities</a:t>
            </a:r>
          </a:p>
          <a:p>
            <a:pPr marL="742950" lvl="2" indent="-342900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Special tools, such as the HDF-EOS5 augmentation tool, the HDF-EOS2 dumper tool, the HDF-EOS5 to netCDF-4 converter tool and the HDF4/HDF-EOS2 to CF conversion library</a:t>
            </a:r>
            <a:endParaRPr lang="en-US" dirty="0" smtClean="0"/>
          </a:p>
          <a:p>
            <a:r>
              <a:rPr lang="en-US" dirty="0" smtClean="0"/>
              <a:t>HDF Support </a:t>
            </a:r>
          </a:p>
          <a:p>
            <a:pPr lvl="1"/>
            <a:r>
              <a:rPr lang="en-US" dirty="0" smtClean="0"/>
              <a:t>Support to programmers and analysts and other EOS science software teams, tool vendors and other tool builders</a:t>
            </a:r>
          </a:p>
          <a:p>
            <a:pPr lvl="1"/>
            <a:r>
              <a:rPr lang="en-US" dirty="0" smtClean="0"/>
              <a:t>Help EOS stakeholders (DAACs, SIPs, vendors, etc.)</a:t>
            </a:r>
          </a:p>
          <a:p>
            <a:pPr lvl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Site visits to NASA data centers, SIPS and others </a:t>
            </a:r>
          </a:p>
          <a:p>
            <a:pPr lvl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Communicating with the NASA User Service Working Group (USWG) and NASA ESDIS outreach managers </a:t>
            </a:r>
          </a:p>
          <a:p>
            <a:pPr lvl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Helping NASA scientific applications to access and manage EOS data.  </a:t>
            </a:r>
          </a:p>
          <a:p>
            <a:pPr lvl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Participation in Earth Science conferences such as AGU, AMS, ESDSWG and ESIP Federation meetings</a:t>
            </a:r>
          </a:p>
          <a:p>
            <a:pPr lvl="1"/>
            <a:r>
              <a:rPr lang="en-US" dirty="0" smtClean="0"/>
              <a:t>Helpdesk and newsletter</a:t>
            </a:r>
          </a:p>
          <a:p>
            <a:pPr lvl="1"/>
            <a:r>
              <a:rPr lang="en-US" dirty="0" smtClean="0"/>
              <a:t>Tutorials and workshops</a:t>
            </a:r>
          </a:p>
          <a:p>
            <a:pPr lvl="1"/>
            <a:r>
              <a:rPr lang="en-US" dirty="0" smtClean="0"/>
              <a:t>HDF and HDF-EOS websites</a:t>
            </a:r>
          </a:p>
          <a:p>
            <a:r>
              <a:rPr lang="en-US" dirty="0" smtClean="0"/>
              <a:t>Studies, analyses, etc.</a:t>
            </a:r>
          </a:p>
          <a:p>
            <a:pPr lvl="1"/>
            <a:r>
              <a:rPr lang="en-US" dirty="0" smtClean="0"/>
              <a:t>Investigate data catalog servers and integration with web service technologies</a:t>
            </a:r>
          </a:p>
          <a:p>
            <a:pPr lvl="1"/>
            <a:r>
              <a:rPr lang="en-US" dirty="0" smtClean="0"/>
              <a:t>HDF4 content maps for archiving</a:t>
            </a:r>
          </a:p>
          <a:p>
            <a:endParaRPr kumimoji="1" lang="en-US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  <a:p>
            <a:endParaRPr kumimoji="1" lang="en-US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21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Most effort at the top</a:t>
            </a:r>
            <a:r>
              <a:rPr lang="en-US" baseline="0" dirty="0" smtClean="0"/>
              <a:t> in big fonts.</a:t>
            </a:r>
          </a:p>
          <a:p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Take complex data and provide example of how to use tools effectively.  Sample scripts for MATLAB, IDL, grads, other tools, which people can reuse and adapt to their own situations.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C4DEBC-2278-40A4-AC15-350006EF441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made it as one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C4DEBC-2278-40A4-AC15-350006EF441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Thanks to these improvements, we</a:t>
            </a:r>
            <a:r>
              <a:rPr lang="en-US" baseline="0" dirty="0" smtClean="0"/>
              <a:t> have an increased traffic in both visits and unique visitors.</a:t>
            </a:r>
          </a:p>
          <a:p>
            <a:r>
              <a:rPr lang="en-US" baseline="0" dirty="0" smtClean="0"/>
              <a:t>Add zoo/ stat only.</a:t>
            </a:r>
          </a:p>
          <a:p>
            <a:endParaRPr lang="en-US" dirty="0" smtClean="0"/>
          </a:p>
          <a:p>
            <a:r>
              <a:rPr lang="en-US" dirty="0" smtClean="0"/>
              <a:t>The “zoo” page:</a:t>
            </a:r>
          </a:p>
          <a:p>
            <a:r>
              <a:rPr lang="en-US" dirty="0" smtClean="0"/>
              <a:t>The page </a:t>
            </a: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provides comprehensive examples on how to access and visualize various NASA HDF4,HDF-EOS2, HDF5 and HDF-EOS5 files collecting from NASA data centers using </a:t>
            </a: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hlinkClick r:id="rId3"/>
              </a:rPr>
              <a:t>IDL</a:t>
            </a: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 </a:t>
            </a:r>
            <a:r>
              <a:rPr kumimoji="1" lang="en-US" sz="1200" kern="1200" baseline="300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®</a:t>
            </a: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 </a:t>
            </a: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hlinkClick r:id="rId4"/>
              </a:rPr>
              <a:t>MATLAB</a:t>
            </a:r>
            <a:r>
              <a:rPr kumimoji="1" lang="en-US" sz="1200" kern="1200" baseline="300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®</a:t>
            </a: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 and </a:t>
            </a: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hlinkClick r:id="rId5"/>
              </a:rPr>
              <a:t>NCL</a:t>
            </a: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. </a:t>
            </a:r>
            <a:r>
              <a:rPr lang="en-US" dirty="0" smtClean="0"/>
              <a:t> 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 short one:</a:t>
            </a:r>
          </a:p>
          <a:p>
            <a:r>
              <a:rPr lang="en-US" dirty="0" smtClean="0"/>
              <a:t>The page provides examples on using IDL, MATLAB and NCL to access and visualize almost all NASA HDF-family products.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C4DEBC-2278-40A4-AC15-350006EF441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Users can easily see what’s going on in</a:t>
            </a:r>
            <a:r>
              <a:rPr lang="en-US" baseline="0" dirty="0" smtClean="0"/>
              <a:t> the forum.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C4DEBC-2278-40A4-AC15-350006EF441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525B0E58-BAB4-43B2-9FE3-DDA6B4F76F46}" type="slidenum">
              <a:rPr lang="en-US" sz="1200" smtClean="0"/>
              <a:pPr/>
              <a:t>24</a:t>
            </a:fld>
            <a:endParaRPr lang="en-US" sz="1200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</a:t>
            </a:r>
            <a:r>
              <a:rPr lang="en-US" baseline="0" dirty="0" smtClean="0"/>
              <a:t> “Want netCDF-4 accessibility”: We can safely predict that user of other products will also want it.</a:t>
            </a:r>
          </a:p>
          <a:p>
            <a:endParaRPr lang="en-US" dirty="0" smtClean="0"/>
          </a:p>
          <a:p>
            <a:r>
              <a:rPr lang="en-US" dirty="0" smtClean="0"/>
              <a:t>The current HIRDLS files are  augmented so they are fully netCDF-4 compliant (following netCDF-4 data model correctly)</a:t>
            </a:r>
          </a:p>
          <a:p>
            <a:r>
              <a:rPr lang="en-US" dirty="0" smtClean="0"/>
              <a:t>MLS files are also augmented but not augmented in the quite right way. The tool is not wrong. They just didn't use the right option as HIRDLS did.  I reported to them and they said they will fix the issue in the future. I just checked the current MLS files. They haven't updated yet.  So I hesitated to say they are fully netCDF-4 compliant. </a:t>
            </a:r>
          </a:p>
          <a:p>
            <a:endParaRPr lang="en-US" dirty="0" smtClean="0"/>
          </a:p>
          <a:p>
            <a:r>
              <a:rPr lang="en-US" dirty="0" smtClean="0"/>
              <a:t>OMI, TES and GSSTF files are not augmented at all so they are not netCDF-4 compliant. OMI and TES teams have been informed. For some reasons, they didn't augment their files. GSSTF is  a MEASUREs product and it is kind of new. I don't remember the GSSTF is informed. I will contact Fan to share this information. </a:t>
            </a:r>
          </a:p>
          <a:p>
            <a:endParaRPr lang="en-US" dirty="0" smtClean="0"/>
          </a:p>
          <a:p>
            <a:r>
              <a:rPr lang="en-US" dirty="0" smtClean="0"/>
              <a:t>All these files can be netCDF-4 compliant if they  augment their files.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168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</a:t>
            </a:r>
            <a:r>
              <a:rPr lang="en-US" baseline="0" dirty="0" smtClean="0"/>
              <a:t> “</a:t>
            </a:r>
            <a:r>
              <a:rPr lang="en-US" dirty="0" smtClean="0"/>
              <a:t>Work with netCDF-4 developers and users”: mention that we have monthly telecons with Unidata</a:t>
            </a:r>
            <a:r>
              <a:rPr lang="en-US" baseline="0" dirty="0" smtClean="0"/>
              <a:t> and LLNL.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315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A2B7E1-5130-47B7-A634-55AF1CF255DB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062" y="3269096"/>
            <a:ext cx="7436277" cy="30972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5995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A2B7E1-5130-47B7-A634-55AF1CF255DB}" type="slidenum">
              <a:rPr lang="en-US"/>
              <a:pPr>
                <a:defRPr/>
              </a:pPr>
              <a:t>35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062" y="3269096"/>
            <a:ext cx="7436277" cy="30972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Issues have decreased</a:t>
            </a:r>
            <a:r>
              <a:rPr lang="en-US" baseline="0" dirty="0" smtClean="0"/>
              <a:t> steadily over the past 4 years.</a:t>
            </a:r>
          </a:p>
          <a:p>
            <a:r>
              <a:rPr lang="en-US" baseline="0" dirty="0" smtClean="0"/>
              <a:t>HDF5 under active development, so there are still a lot more issues.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Steady decline as we saw</a:t>
            </a:r>
            <a:r>
              <a:rPr lang="en-US" baseline="0" dirty="0" smtClean="0"/>
              <a:t> before, and library and build issues count the most.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940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Build, library and java issues dominate.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6547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A2B7E1-5130-47B7-A634-55AF1CF255DB}" type="slidenum">
              <a:rPr lang="en-US"/>
              <a:pPr>
                <a:defRPr/>
              </a:pPr>
              <a:t>39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062" y="3269096"/>
            <a:ext cx="7436277" cy="30972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514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A2B7E1-5130-47B7-A634-55AF1CF255DB}" type="slidenum">
              <a:rPr lang="en-US"/>
              <a:pPr>
                <a:defRPr/>
              </a:pPr>
              <a:t>44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062" y="3269096"/>
            <a:ext cx="7436277" cy="30972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how we decide</a:t>
            </a:r>
            <a:r>
              <a:rPr lang="en-US" baseline="0" dirty="0" smtClean="0"/>
              <a:t> which issues to fix first.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7305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3210AD-4855-4F48-9039-0774B2C11BAA}" type="slidenum">
              <a:rPr lang="en-US"/>
              <a:pPr/>
              <a:t>47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27350" y="517525"/>
            <a:ext cx="3443288" cy="2581275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017" y="3268630"/>
            <a:ext cx="6820371" cy="3097509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Improved h5diff functionality</a:t>
            </a:r>
          </a:p>
          <a:p>
            <a:pPr lvl="1"/>
            <a:r>
              <a:rPr lang="en-US" dirty="0" smtClean="0"/>
              <a:t>Error and comparison reporting</a:t>
            </a:r>
          </a:p>
          <a:p>
            <a:pPr lvl="1"/>
            <a:r>
              <a:rPr lang="en-US" dirty="0" err="1" smtClean="0"/>
              <a:t>NaN</a:t>
            </a:r>
            <a:r>
              <a:rPr lang="en-US" dirty="0" smtClean="0"/>
              <a:t> comparison</a:t>
            </a:r>
          </a:p>
          <a:p>
            <a:pPr lvl="1"/>
            <a:r>
              <a:rPr lang="en-US" dirty="0" smtClean="0"/>
              <a:t>Handling of nested compound datatypes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5661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Removed defects from several “corner cases” that cause file corruption or </a:t>
            </a:r>
            <a:r>
              <a:rPr lang="en-US" dirty="0" err="1" smtClean="0"/>
              <a:t>seg</a:t>
            </a:r>
            <a:r>
              <a:rPr lang="en-US" dirty="0" smtClean="0"/>
              <a:t> faults</a:t>
            </a:r>
          </a:p>
          <a:p>
            <a:pPr lvl="1"/>
            <a:r>
              <a:rPr lang="en-US" dirty="0" smtClean="0"/>
              <a:t>Shrinking the size of compound datatype</a:t>
            </a:r>
          </a:p>
          <a:p>
            <a:pPr lvl="1"/>
            <a:r>
              <a:rPr lang="en-US" dirty="0" smtClean="0"/>
              <a:t>Creating a </a:t>
            </a:r>
            <a:r>
              <a:rPr lang="en-US" dirty="0" err="1" smtClean="0"/>
              <a:t>datatset</a:t>
            </a:r>
            <a:r>
              <a:rPr lang="en-US" dirty="0" smtClean="0"/>
              <a:t> in a “read-only” file</a:t>
            </a:r>
          </a:p>
          <a:p>
            <a:pPr lvl="1"/>
            <a:r>
              <a:rPr lang="en-US" dirty="0" smtClean="0"/>
              <a:t>Shrinking datasets with chunks  larger than 1MB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520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38405F-79B6-4DEE-AB19-45D7DB8D7E7E}" type="slidenum">
              <a:rPr lang="en-US"/>
              <a:pPr>
                <a:defRPr/>
              </a:pPr>
              <a:t>55</a:t>
            </a:fld>
            <a:endParaRPr lang="en-US" dirty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 i="1" dirty="0" smtClean="0"/>
              <a:t>Major quality improvements:</a:t>
            </a:r>
          </a:p>
          <a:p>
            <a:pPr lvl="1"/>
            <a:r>
              <a:rPr lang="en-US" b="1" i="1" dirty="0" smtClean="0"/>
              <a:t>h5dump</a:t>
            </a:r>
            <a:endParaRPr lang="en-US" dirty="0" smtClean="0"/>
          </a:p>
          <a:p>
            <a:pPr lvl="2"/>
            <a:r>
              <a:rPr lang="en-US" dirty="0" smtClean="0"/>
              <a:t>Major code refactoring</a:t>
            </a:r>
          </a:p>
          <a:p>
            <a:pPr lvl="2"/>
            <a:r>
              <a:rPr lang="en-US" dirty="0" smtClean="0"/>
              <a:t>Remove duplicated functions and other defects. </a:t>
            </a:r>
          </a:p>
          <a:p>
            <a:pPr lvl="2"/>
            <a:r>
              <a:rPr lang="en-US" dirty="0" smtClean="0"/>
              <a:t>Show correct value for H5T_STD_I8LE dataset on big-endian systems</a:t>
            </a:r>
          </a:p>
          <a:p>
            <a:pPr lvl="1"/>
            <a:r>
              <a:rPr lang="en-US" b="1" i="1" dirty="0" smtClean="0"/>
              <a:t>h5diff</a:t>
            </a:r>
            <a:endParaRPr lang="en-US" dirty="0" smtClean="0"/>
          </a:p>
          <a:p>
            <a:pPr lvl="2"/>
            <a:r>
              <a:rPr lang="en-US" dirty="0" smtClean="0"/>
              <a:t>Fix segmentation faults</a:t>
            </a:r>
          </a:p>
          <a:p>
            <a:pPr lvl="2"/>
            <a:r>
              <a:rPr lang="en-US" dirty="0" smtClean="0"/>
              <a:t>Correct “--delta" option on two </a:t>
            </a:r>
            <a:r>
              <a:rPr lang="en-US" dirty="0" err="1" smtClean="0"/>
              <a:t>NaN</a:t>
            </a:r>
            <a:r>
              <a:rPr lang="en-US" dirty="0" smtClean="0"/>
              <a:t> of the same type are different, which is wrong        </a:t>
            </a:r>
          </a:p>
          <a:p>
            <a:pPr lvl="2"/>
            <a:r>
              <a:rPr lang="en-US" dirty="0" smtClean="0"/>
              <a:t>Compare file itself correctly if the file is empty or contains non-comparable objects </a:t>
            </a:r>
          </a:p>
          <a:p>
            <a:pPr lvl="2"/>
            <a:r>
              <a:rPr lang="en-US" dirty="0" smtClean="0"/>
              <a:t>Fix memory leaks </a:t>
            </a:r>
          </a:p>
          <a:p>
            <a:pPr lvl="2"/>
            <a:r>
              <a:rPr lang="en-US" dirty="0" smtClean="0"/>
              <a:t>Double the performance for compound datasets </a:t>
            </a:r>
          </a:p>
          <a:p>
            <a:pPr lvl="2"/>
            <a:r>
              <a:rPr lang="en-US" dirty="0" smtClean="0"/>
              <a:t>Handle variable-length strings in a compound dataset correctly</a:t>
            </a:r>
          </a:p>
          <a:p>
            <a:pPr lvl="2"/>
            <a:r>
              <a:rPr lang="en-US" dirty="0" smtClean="0"/>
              <a:t>Compare member objects and groups recursively when two files or groups are specified </a:t>
            </a:r>
          </a:p>
          <a:p>
            <a:pPr lvl="1"/>
            <a:r>
              <a:rPr lang="en-US" b="1" i="1" dirty="0" smtClean="0"/>
              <a:t>h5repack        </a:t>
            </a:r>
            <a:endParaRPr lang="en-US" dirty="0" smtClean="0"/>
          </a:p>
          <a:p>
            <a:pPr lvl="2"/>
            <a:r>
              <a:rPr lang="en-US" dirty="0" smtClean="0"/>
              <a:t>Fix memory leak for handling variable length string in attribute</a:t>
            </a:r>
          </a:p>
          <a:p>
            <a:pPr lvl="2"/>
            <a:r>
              <a:rPr lang="en-US" dirty="0" smtClean="0"/>
              <a:t>Update values of references (object and region) of attributes </a:t>
            </a:r>
          </a:p>
          <a:p>
            <a:pPr lvl="2"/>
            <a:r>
              <a:rPr lang="en-US" dirty="0" smtClean="0"/>
              <a:t>Handle memory allocation failure inside the library</a:t>
            </a:r>
          </a:p>
          <a:p>
            <a:pPr lvl="2"/>
            <a:r>
              <a:rPr lang="en-US" dirty="0" smtClean="0"/>
              <a:t>Fix problem if the layout is changed from chunked with unlimited dims to contiguous    </a:t>
            </a:r>
          </a:p>
          <a:p>
            <a:pPr lvl="2"/>
            <a:r>
              <a:rPr lang="en-US" dirty="0" smtClean="0"/>
              <a:t>Convert a layout to COMPACT for small size dataset as default</a:t>
            </a:r>
          </a:p>
          <a:p>
            <a:pPr lvl="1"/>
            <a:r>
              <a:rPr lang="en-US" dirty="0" smtClean="0"/>
              <a:t> </a:t>
            </a:r>
            <a:r>
              <a:rPr lang="en-US" b="1" i="1" dirty="0" smtClean="0"/>
              <a:t>h5ls     </a:t>
            </a:r>
            <a:endParaRPr lang="en-US" dirty="0" smtClean="0"/>
          </a:p>
          <a:p>
            <a:pPr lvl="2"/>
            <a:r>
              <a:rPr lang="en-US" dirty="0" smtClean="0"/>
              <a:t>Fix segmentation fault when access region reference data in an attribute        </a:t>
            </a:r>
          </a:p>
          <a:p>
            <a:pPr lvl="1"/>
            <a:r>
              <a:rPr lang="en-US" dirty="0" smtClean="0"/>
              <a:t> </a:t>
            </a:r>
            <a:r>
              <a:rPr lang="en-US" b="1" i="1" dirty="0" smtClean="0"/>
              <a:t>h5copy</a:t>
            </a:r>
            <a:endParaRPr lang="en-US" dirty="0" smtClean="0"/>
          </a:p>
          <a:p>
            <a:pPr lvl="2"/>
            <a:r>
              <a:rPr lang="en-US" dirty="0" smtClean="0"/>
              <a:t>Allow to copy any object into the same HDF5 file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3210AD-4855-4F48-9039-0774B2C11BAA}" type="slidenum">
              <a:rPr lang="en-US"/>
              <a:pPr/>
              <a:t>56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27350" y="517525"/>
            <a:ext cx="3443288" cy="2581275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017" y="3268630"/>
            <a:ext cx="6820371" cy="3097509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A2B7E1-5130-47B7-A634-55AF1CF255DB}" type="slidenum">
              <a:rPr lang="en-US"/>
              <a:pPr>
                <a:defRPr/>
              </a:pPr>
              <a:t>61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062" y="3269096"/>
            <a:ext cx="7436277" cy="30972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994C45-E8D6-4F2A-81DC-3D0077E5372D}" type="slidenum">
              <a:rPr lang="en-US"/>
              <a:pPr/>
              <a:t>65</a:t>
            </a:fld>
            <a:endParaRPr lang="en-US"/>
          </a:p>
        </p:txBody>
      </p:sp>
      <p:sp>
        <p:nvSpPr>
          <p:cNvPr id="481282" name="Rectangle 7"/>
          <p:cNvSpPr txBox="1">
            <a:spLocks noGrp="1" noChangeArrowheads="1"/>
          </p:cNvSpPr>
          <p:nvPr/>
        </p:nvSpPr>
        <p:spPr bwMode="auto">
          <a:xfrm>
            <a:off x="5268234" y="6537261"/>
            <a:ext cx="4028166" cy="344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436" tIns="46218" rIns="92436" bIns="46218" anchor="b"/>
          <a:lstStyle/>
          <a:p>
            <a:pPr algn="r" defTabSz="924648" eaLnBrk="0" hangingPunct="0"/>
            <a:fld id="{A2B0233A-83EE-4AD1-968A-9828BC9909CD}" type="slidenum">
              <a:rPr lang="en-US" sz="1200"/>
              <a:pPr algn="r" defTabSz="924648" eaLnBrk="0" hangingPunct="0"/>
              <a:t>65</a:t>
            </a:fld>
            <a:endParaRPr lang="en-US" sz="1200" dirty="0"/>
          </a:p>
        </p:txBody>
      </p:sp>
      <p:sp>
        <p:nvSpPr>
          <p:cNvPr id="481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2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aseline="0" dirty="0" smtClean="0"/>
              <a:t>Notes about AIO: 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 As long as the file system</a:t>
            </a:r>
            <a:r>
              <a:rPr lang="en-US" baseline="0" dirty="0" smtClean="0"/>
              <a:t> is POSIX compliant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 Other processes can be on other systems (as long as shared file system is POSIX compliant)</a:t>
            </a:r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MD aggregation: MD blocks will be aligned, will know page address and can page in the whole block.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2996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MD blocks will aligned, will know page address and can page in the whole block.</a:t>
            </a:r>
          </a:p>
          <a:p>
            <a:r>
              <a:rPr lang="en-US" dirty="0" smtClean="0"/>
              <a:t>V2 of </a:t>
            </a:r>
            <a:r>
              <a:rPr lang="en-US" dirty="0" err="1" smtClean="0"/>
              <a:t>btree</a:t>
            </a:r>
            <a:r>
              <a:rPr lang="en-US" dirty="0" smtClean="0"/>
              <a:t> and fractal heap,</a:t>
            </a:r>
            <a:r>
              <a:rPr lang="en-US" baseline="0" dirty="0" smtClean="0"/>
              <a:t> h5watch tool.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2996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MD aggregation: MD blocks will be aligned, will know page address and can page in the whole block.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2996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994C45-E8D6-4F2A-81DC-3D0077E5372D}" type="slidenum">
              <a:rPr lang="en-US"/>
              <a:pPr/>
              <a:t>69</a:t>
            </a:fld>
            <a:endParaRPr lang="en-US"/>
          </a:p>
        </p:txBody>
      </p:sp>
      <p:sp>
        <p:nvSpPr>
          <p:cNvPr id="481282" name="Rectangle 7"/>
          <p:cNvSpPr txBox="1">
            <a:spLocks noGrp="1" noChangeArrowheads="1"/>
          </p:cNvSpPr>
          <p:nvPr/>
        </p:nvSpPr>
        <p:spPr bwMode="auto">
          <a:xfrm>
            <a:off x="5268234" y="6537261"/>
            <a:ext cx="4028166" cy="344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436" tIns="46218" rIns="92436" bIns="46218" anchor="b"/>
          <a:lstStyle/>
          <a:p>
            <a:pPr algn="r" defTabSz="924648" eaLnBrk="0" hangingPunct="0"/>
            <a:fld id="{A2B0233A-83EE-4AD1-968A-9828BC9909CD}" type="slidenum">
              <a:rPr lang="en-US" sz="1200"/>
              <a:pPr algn="r" defTabSz="924648" eaLnBrk="0" hangingPunct="0"/>
              <a:t>69</a:t>
            </a:fld>
            <a:endParaRPr lang="en-US" sz="1200" dirty="0"/>
          </a:p>
        </p:txBody>
      </p:sp>
      <p:sp>
        <p:nvSpPr>
          <p:cNvPr id="481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2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aseline="0" dirty="0" smtClean="0"/>
              <a:t>Notes about AIO: 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 As long as the file system</a:t>
            </a:r>
            <a:r>
              <a:rPr lang="en-US" baseline="0" dirty="0" smtClean="0"/>
              <a:t> is POSIX compliant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 Other processes can be on other systems (as long as shared file system is POSIX compliant)</a:t>
            </a:r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994C45-E8D6-4F2A-81DC-3D0077E5372D}" type="slidenum">
              <a:rPr lang="en-US"/>
              <a:pPr/>
              <a:t>70</a:t>
            </a:fld>
            <a:endParaRPr lang="en-US"/>
          </a:p>
        </p:txBody>
      </p:sp>
      <p:sp>
        <p:nvSpPr>
          <p:cNvPr id="481282" name="Rectangle 7"/>
          <p:cNvSpPr txBox="1">
            <a:spLocks noGrp="1" noChangeArrowheads="1"/>
          </p:cNvSpPr>
          <p:nvPr/>
        </p:nvSpPr>
        <p:spPr bwMode="auto">
          <a:xfrm>
            <a:off x="5268234" y="6537261"/>
            <a:ext cx="4028166" cy="344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436" tIns="46218" rIns="92436" bIns="46218" anchor="b"/>
          <a:lstStyle/>
          <a:p>
            <a:pPr algn="r" defTabSz="924648" eaLnBrk="0" hangingPunct="0"/>
            <a:fld id="{A2B0233A-83EE-4AD1-968A-9828BC9909CD}" type="slidenum">
              <a:rPr lang="en-US" sz="1200"/>
              <a:pPr algn="r" defTabSz="924648" eaLnBrk="0" hangingPunct="0"/>
              <a:t>70</a:t>
            </a:fld>
            <a:endParaRPr lang="en-US" sz="1200" dirty="0"/>
          </a:p>
        </p:txBody>
      </p:sp>
      <p:sp>
        <p:nvSpPr>
          <p:cNvPr id="481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2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aseline="0" dirty="0" smtClean="0"/>
              <a:t>Notes about AIO: 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 As long as the file system</a:t>
            </a:r>
            <a:r>
              <a:rPr lang="en-US" baseline="0" dirty="0" smtClean="0"/>
              <a:t> is POSIX compliant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 Other processes can be on other systems (as long as shared file system is POSIX compliant)</a:t>
            </a:r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LLNL - file image, nor</a:t>
            </a:r>
            <a:r>
              <a:rPr lang="en-US" baseline="0" dirty="0" smtClean="0"/>
              <a:t> MD aggregation (parallel plus sequential)</a:t>
            </a:r>
          </a:p>
          <a:p>
            <a:r>
              <a:rPr lang="en-US" baseline="0" dirty="0" smtClean="0"/>
              <a:t>LBNL - Avoid truncate work, large chunks, collective MD eviction algorithms plus </a:t>
            </a:r>
            <a:r>
              <a:rPr lang="en-US" baseline="0" dirty="0" err="1" smtClean="0"/>
              <a:t>netCDF</a:t>
            </a:r>
            <a:endParaRPr lang="en-US" baseline="0" dirty="0" smtClean="0"/>
          </a:p>
          <a:p>
            <a:r>
              <a:rPr lang="en-US" baseline="0" dirty="0" smtClean="0"/>
              <a:t>LBNL and Chicago – VOL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92032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231C62-4370-4834-BD92-1E29428C3D23}" type="slidenum">
              <a:rPr lang="en-US"/>
              <a:pPr>
                <a:defRPr/>
              </a:pPr>
              <a:t>72</a:t>
            </a:fld>
            <a:endParaRPr lang="en-US"/>
          </a:p>
        </p:txBody>
      </p:sp>
      <p:sp>
        <p:nvSpPr>
          <p:cNvPr id="15363" name="Rectangle 7"/>
          <p:cNvSpPr txBox="1">
            <a:spLocks noGrp="1" noChangeArrowheads="1"/>
          </p:cNvSpPr>
          <p:nvPr/>
        </p:nvSpPr>
        <p:spPr bwMode="auto">
          <a:xfrm>
            <a:off x="5268243" y="6538193"/>
            <a:ext cx="4028159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E83388EE-D81D-4982-A66F-8967650FC71B}" type="slidenum">
              <a:rPr lang="en-US" sz="1200"/>
              <a:pPr algn="r"/>
              <a:t>72</a:t>
            </a:fld>
            <a:endParaRPr lang="en-US" sz="1200"/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endParaRPr lang="en-US" sz="9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7C0637-C2DC-46ED-8EE8-6D7AFE044703}" type="slidenum">
              <a:rPr lang="en-US"/>
              <a:pPr>
                <a:defRPr/>
              </a:pPr>
              <a:t>73</a:t>
            </a:fld>
            <a:endParaRPr lang="en-US" dirty="0"/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5268243" y="6538193"/>
            <a:ext cx="4028159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69FBDB23-0C6D-4CEA-ACBA-E4DD4604DFDC}" type="slidenum">
              <a:rPr lang="en-US" sz="1200"/>
              <a:pPr algn="r"/>
              <a:t>73</a:t>
            </a:fld>
            <a:endParaRPr lang="en-US" sz="1200" dirty="0"/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5268243" y="6538193"/>
            <a:ext cx="4028159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9757090D-11B8-4FE7-96D0-8032252E1480}" type="slidenum">
              <a:rPr lang="en-US" sz="1200"/>
              <a:pPr algn="r"/>
              <a:t>73</a:t>
            </a:fld>
            <a:endParaRPr lang="en-US" sz="1200" dirty="0"/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27350" y="515938"/>
            <a:ext cx="3441700" cy="2581275"/>
          </a:xfrm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0083" y="3269096"/>
            <a:ext cx="6816235" cy="3097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Need clarification from Peter.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A8E975-703E-4599-A75F-F021646BFD86}" type="slidenum">
              <a:rPr lang="en-US"/>
              <a:pPr>
                <a:defRPr/>
              </a:pPr>
              <a:t>74</a:t>
            </a:fld>
            <a:endParaRPr lang="en-US" dirty="0"/>
          </a:p>
        </p:txBody>
      </p:sp>
      <p:sp>
        <p:nvSpPr>
          <p:cNvPr id="19459" name="Rectangle 7"/>
          <p:cNvSpPr txBox="1">
            <a:spLocks noGrp="1" noChangeArrowheads="1"/>
          </p:cNvSpPr>
          <p:nvPr/>
        </p:nvSpPr>
        <p:spPr bwMode="auto">
          <a:xfrm>
            <a:off x="5268243" y="6538193"/>
            <a:ext cx="4028159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D354BB0E-B39D-45C6-98E8-E800A740EBA0}" type="slidenum">
              <a:rPr lang="en-US" sz="1200"/>
              <a:pPr algn="r"/>
              <a:t>74</a:t>
            </a:fld>
            <a:endParaRPr lang="en-US" sz="1200" dirty="0"/>
          </a:p>
        </p:txBody>
      </p:sp>
      <p:sp>
        <p:nvSpPr>
          <p:cNvPr id="19460" name="Rectangle 7"/>
          <p:cNvSpPr txBox="1">
            <a:spLocks noGrp="1" noChangeArrowheads="1"/>
          </p:cNvSpPr>
          <p:nvPr/>
        </p:nvSpPr>
        <p:spPr bwMode="auto">
          <a:xfrm>
            <a:off x="5268243" y="6538193"/>
            <a:ext cx="4028159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5F0ECD9E-2FC3-4A93-8F6B-53E2ACFE189D}" type="slidenum">
              <a:rPr lang="en-US" sz="1200"/>
              <a:pPr algn="r"/>
              <a:t>74</a:t>
            </a:fld>
            <a:endParaRPr lang="en-US" sz="1200" dirty="0"/>
          </a:p>
        </p:txBody>
      </p:sp>
      <p:sp>
        <p:nvSpPr>
          <p:cNvPr id="194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27350" y="515938"/>
            <a:ext cx="3441700" cy="2581275"/>
          </a:xfrm>
          <a:ln/>
        </p:spPr>
      </p:sp>
      <p:sp>
        <p:nvSpPr>
          <p:cNvPr id="194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0083" y="3269096"/>
            <a:ext cx="6816235" cy="3097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053"/>
          <p:cNvSpPr txBox="1">
            <a:spLocks noChangeArrowheads="1"/>
          </p:cNvSpPr>
          <p:nvPr userDrawn="1"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www.hdfgroup.org</a:t>
            </a: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1374775" y="239713"/>
            <a:ext cx="18256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The HDF 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206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D0054-DEBC-4BC7-AB51-B07CBC93C6B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39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891D3-C79B-467C-9AA4-487CCCDFB73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299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A6822-8A2E-438A-8FF5-7FF0DBFC3E3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736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E0B191-D192-4155-B7FC-877A6FDF1AF9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095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0EEDC-5844-4EFA-918A-89CA68A7DE5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388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7EAFBD-F6C1-4BBC-BE16-6ABDE0D892E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7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FA78B-0BBB-47B9-88DA-E5C0BFDE8D2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311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0169EC-85B8-49E2-AEE8-1C12B44850C9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77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A656B-55CD-44D5-AE92-A264F38D691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239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67948B-92F7-46C0-825B-24D3672FC8D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339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58623D-0FA2-4457-A4E7-CA0E22B1CE5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079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4A9CEC-B065-4A1C-B575-9A98871540E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182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819400"/>
            <a:ext cx="7010400" cy="533400"/>
          </a:xfrm>
        </p:spPr>
        <p:txBody>
          <a:bodyPr anchor="ctr"/>
          <a:lstStyle>
            <a:lvl1pPr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676400" cy="228600"/>
          </a:xfrm>
        </p:spPr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990693-FCA4-456D-B0D1-1E6BC96D037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25338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3200"/>
            <a:ext cx="7010400" cy="5334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7B00-2272-4B28-88BE-3425C01440B6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510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990693-FCA4-456D-B0D1-1E6BC96D037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761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81" descr="hdf 7ppt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683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206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1828800" cy="228600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6" name="Rectangle 206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553200"/>
            <a:ext cx="4114800" cy="228600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7" name="Rectangle 206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553200"/>
            <a:ext cx="762000" cy="228600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>
              <a:defRPr/>
            </a:pPr>
            <a:fld id="{5A3AD11C-B4D8-4D3F-B349-5D890DBDE0C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93761"/>
      </p:ext>
    </p:extLst>
  </p:cSld>
  <p:clrMapOvr>
    <a:masterClrMapping/>
  </p:clrMapOvr>
  <p:transition spd="med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721331"/>
      </p:ext>
    </p:extLst>
  </p:cSld>
  <p:clrMapOvr>
    <a:masterClrMapping/>
  </p:clrMapOvr>
  <p:transition spd="med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76400"/>
            <a:ext cx="7772400" cy="1362075"/>
          </a:xfrm>
        </p:spPr>
        <p:txBody>
          <a:bodyPr anchor="t"/>
          <a:lstStyle>
            <a:lvl1pPr algn="ctr">
              <a:defRPr sz="48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FADFF9-2F2D-4D20-86DB-AD3DC4206D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6138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95400"/>
            <a:ext cx="3886200" cy="4800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86200" cy="4800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002BCC6-A6E9-4477-A97A-8C49FEE5DBA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179828"/>
      </p:ext>
    </p:extLst>
  </p:cSld>
  <p:clrMapOvr>
    <a:masterClrMapping/>
  </p:clrMapOvr>
  <p:transition spd="med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BDD25F5-1A27-497B-9B5D-3F1318B163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32370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ECFA244-EDC7-4175-86F8-3DE121B6147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14957"/>
      </p:ext>
    </p:extLst>
  </p:cSld>
  <p:clrMapOvr>
    <a:masterClrMapping/>
  </p:clrMapOvr>
  <p:transition spd="med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C483536-7513-45D1-A0A0-45AB5C105D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535679"/>
      </p:ext>
    </p:extLst>
  </p:cSld>
  <p:clrMapOvr>
    <a:masterClrMapping/>
  </p:clrMapOvr>
  <p:transition spd="med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F42C270-2C40-4F17-B7F6-6B154A88FC6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471830"/>
      </p:ext>
    </p:extLst>
  </p:cSld>
  <p:clrMapOvr>
    <a:masterClrMapping/>
  </p:clrMapOvr>
  <p:transition spd="med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295400"/>
            <a:ext cx="7924800" cy="480060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1981200" cy="228600"/>
          </a:xfrm>
        </p:spPr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553200"/>
            <a:ext cx="4114800" cy="228600"/>
          </a:xfrm>
        </p:spPr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553200"/>
            <a:ext cx="762000" cy="228600"/>
          </a:xfrm>
        </p:spPr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1CD06F-8A6C-4685-92B6-A0B67BBA178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615493"/>
      </p:ext>
    </p:extLst>
  </p:cSld>
  <p:clrMapOvr>
    <a:masterClrMapping/>
  </p:clrMapOvr>
  <p:transition spd="med"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033D186-D835-4A5A-8453-DC07395837C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596634"/>
      </p:ext>
    </p:extLst>
  </p:cSld>
  <p:clrMapOvr>
    <a:masterClrMapping/>
  </p:clrMapOvr>
  <p:transition spd="med">
    <p:wipe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3250" y="152400"/>
            <a:ext cx="21145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400"/>
            <a:ext cx="6191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650C489-B96D-4165-BD5C-3CDAE6B4364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302961"/>
      </p:ext>
    </p:extLst>
  </p:cSld>
  <p:clrMapOvr>
    <a:masterClrMapping/>
  </p:clrMapOvr>
  <p:transition spd="med">
    <p:wipe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</p:spPr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977691"/>
      </p:ext>
    </p:extLst>
  </p:cSld>
  <p:clrMapOvr>
    <a:masterClrMapping/>
  </p:clrMapOvr>
  <p:transition spd="med">
    <p:wipe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A91D-70C3-4ED4-B251-33D1B903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400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819400"/>
            <a:ext cx="7010400" cy="533400"/>
          </a:xfrm>
        </p:spPr>
        <p:txBody>
          <a:bodyPr anchor="ctr"/>
          <a:lstStyle>
            <a:lvl1pPr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676400" cy="228600"/>
          </a:xfrm>
        </p:spPr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990693-FCA4-456D-B0D1-1E6BC96D03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672381"/>
      </p:ext>
    </p:extLst>
  </p:cSld>
  <p:clrMapOvr>
    <a:masterClrMapping/>
  </p:clrMapOvr>
  <p:transition spd="med">
    <p:wipe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819400"/>
            <a:ext cx="7010400" cy="533400"/>
          </a:xfrm>
        </p:spPr>
        <p:txBody>
          <a:bodyPr anchor="ctr"/>
          <a:lstStyle>
            <a:lvl1pPr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676400" cy="228600"/>
          </a:xfrm>
        </p:spPr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990693-FCA4-456D-B0D1-1E6BC96D03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672381"/>
      </p:ext>
    </p:extLst>
  </p:cSld>
  <p:clrMapOvr>
    <a:masterClrMapping/>
  </p:clrMapOvr>
  <p:transition spd="med">
    <p:wipe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053"/>
          <p:cNvSpPr txBox="1">
            <a:spLocks noChangeArrowheads="1"/>
          </p:cNvSpPr>
          <p:nvPr userDrawn="1"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www.hdfgroup.org</a:t>
            </a: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1374775" y="239713"/>
            <a:ext cx="18256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The HDF 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206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D0054-DEBC-4BC7-AB51-B07CBC93C6B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3949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891D3-C79B-467C-9AA4-487CCCDFB73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2999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A6822-8A2E-438A-8FF5-7FF0DBFC3E3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7364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E0B191-D192-4155-B7FC-877A6FDF1AF9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0951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0EEDC-5844-4EFA-918A-89CA68A7DE5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3887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7EAFBD-F6C1-4BBC-BE16-6ABDE0D892E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72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FA78B-0BBB-47B9-88DA-E5C0BFDE8D2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3113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0169EC-85B8-49E2-AEE8-1C12B44850C9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770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A656B-55CD-44D5-AE92-A264F38D691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2397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67948B-92F7-46C0-825B-24D3672FC8D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3398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58623D-0FA2-4457-A4E7-CA0E22B1CE5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0794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4A9CEC-B065-4A1C-B575-9A98871540E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1820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819400"/>
            <a:ext cx="7010400" cy="533400"/>
          </a:xfrm>
        </p:spPr>
        <p:txBody>
          <a:bodyPr anchor="ctr"/>
          <a:lstStyle>
            <a:lvl1pPr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676400" cy="228600"/>
          </a:xfrm>
        </p:spPr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990693-FCA4-456D-B0D1-1E6BC96D037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253389"/>
      </p:ext>
    </p:extLst>
  </p:cSld>
  <p:clrMapOvr>
    <a:masterClrMapping/>
  </p:clrMapOvr>
  <p:transition spd="med">
    <p:wipe dir="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990693-FCA4-456D-B0D1-1E6BC96D037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761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AED57B00-2272-4B28-88BE-3425C01440B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www.hdfgroup.org</a:t>
            </a: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196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48" r:id="rId14"/>
    <p:sldLayoutId id="2147483816" r:id="rId15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524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95400"/>
            <a:ext cx="7924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9400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629400"/>
            <a:ext cx="411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1157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fld id="{04F65656-5A70-4E45-ABD8-D5F46971B80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hdf bluegreenotxt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12395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hdf 0line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hdf bluegreenotxt"/>
          <p:cNvPicPr>
            <a:picLocks noChangeAspect="1" noChangeArrowheads="1"/>
          </p:cNvPicPr>
          <p:nvPr userDrawn="1"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12395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 descr="hdf 0line"/>
          <p:cNvPicPr>
            <a:picLocks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  <p:sldLayoutId id="2147483831" r:id="rId13"/>
    <p:sldLayoutId id="2147483832" r:id="rId14"/>
    <p:sldLayoutId id="2147483817" r:id="rId15"/>
  </p:sldLayoutIdLst>
  <p:transition spd="med">
    <p:wipe dir="d"/>
  </p:transition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AED57B00-2272-4B28-88BE-3425C01440B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www.hdfgroup.org</a:t>
            </a: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196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wmf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image" Target="../media/image13.wmf"/><Relationship Id="rId7" Type="http://schemas.openxmlformats.org/officeDocument/2006/relationships/image" Target="../media/image17.gif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gif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gif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mailto:hdf-forum@hdfgroup.org" TargetMode="Externa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dfgroup.org/HDF5/doc/fortran/NewFeatures_F2003.pdf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42" name="Rectangle 18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 Project Update</a:t>
            </a:r>
          </a:p>
        </p:txBody>
      </p:sp>
      <p:sp>
        <p:nvSpPr>
          <p:cNvPr id="16387" name="Rectangle 19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Mike Folk, Elena Pourmal</a:t>
            </a:r>
          </a:p>
          <a:p>
            <a:r>
              <a:rPr lang="en-US" dirty="0" smtClean="0"/>
              <a:t>And the HDF ESDIS Project Team</a:t>
            </a:r>
          </a:p>
          <a:p>
            <a:r>
              <a:rPr lang="en-US" dirty="0" smtClean="0"/>
              <a:t>The HDF Group</a:t>
            </a:r>
          </a:p>
          <a:p>
            <a:r>
              <a:rPr lang="en-US" dirty="0" smtClean="0"/>
              <a:t>April 18, 2012</a:t>
            </a:r>
          </a:p>
        </p:txBody>
      </p:sp>
      <p:sp>
        <p:nvSpPr>
          <p:cNvPr id="12290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 smtClean="0"/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 dirty="0" smtClean="0"/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03BA6F-3DDB-430D-91ED-7A65515D999C}" type="slidenum">
              <a:rPr lang="en-US" smtClean="0"/>
              <a:pPr>
                <a:defRPr/>
              </a:pPr>
              <a:t>1</a:t>
            </a:fld>
            <a:endParaRPr lang="en-US" dirty="0" smtClean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up with The HDF Group</a:t>
            </a:r>
          </a:p>
          <a:p>
            <a:endParaRPr lang="en-US" dirty="0" smtClean="0"/>
          </a:p>
          <a:p>
            <a:r>
              <a:rPr lang="en-US" dirty="0" smtClean="0"/>
              <a:t>Review ESDIS activities</a:t>
            </a:r>
          </a:p>
          <a:p>
            <a:endParaRPr lang="en-US" dirty="0" smtClean="0"/>
          </a:p>
          <a:p>
            <a:r>
              <a:rPr lang="en-US" dirty="0" smtClean="0"/>
              <a:t>Maintenance, QA and support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>
                <a:solidFill>
                  <a:srgbClr val="FFFFFF"/>
                </a:solidFill>
              </a:rPr>
              <a:pPr/>
              <a:t>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50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What’s up with The HDF Group?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63DB1-80C1-4933-920E-77F8C89870C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243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HDF Group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Dedicated to supporting HDF and its users</a:t>
            </a:r>
          </a:p>
          <a:p>
            <a:endParaRPr lang="en-US" dirty="0" smtClean="0"/>
          </a:p>
          <a:p>
            <a:r>
              <a:rPr lang="en-US" dirty="0" smtClean="0"/>
              <a:t>Non-profit </a:t>
            </a:r>
            <a:r>
              <a:rPr lang="en-US" dirty="0"/>
              <a:t>company since 2006</a:t>
            </a:r>
          </a:p>
          <a:p>
            <a:endParaRPr lang="en-US" dirty="0" smtClean="0"/>
          </a:p>
          <a:p>
            <a:r>
              <a:rPr lang="en-US" dirty="0" smtClean="0"/>
              <a:t>At U of Illinois National Center for Supercomputing Applications from 1988-2006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2BE39-D6F0-4B70-B47C-2166E0E553D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6122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challenges addressed by HDF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485527" y="1216848"/>
            <a:ext cx="2848473" cy="2364552"/>
            <a:chOff x="3886200" y="1828800"/>
            <a:chExt cx="3962400" cy="3346705"/>
          </a:xfrm>
        </p:grpSpPr>
        <p:pic>
          <p:nvPicPr>
            <p:cNvPr id="14" name="Picture 13" descr="open_bo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0" y="2362200"/>
              <a:ext cx="3962400" cy="2813305"/>
            </a:xfrm>
            <a:prstGeom prst="rect">
              <a:avLst/>
            </a:prstGeom>
          </p:spPr>
        </p:pic>
        <p:sp>
          <p:nvSpPr>
            <p:cNvPr id="15" name="Text Box 4"/>
            <p:cNvSpPr txBox="1">
              <a:spLocks noChangeArrowheads="1"/>
            </p:cNvSpPr>
            <p:nvPr/>
          </p:nvSpPr>
          <p:spPr bwMode="auto">
            <a:xfrm>
              <a:off x="5791200" y="1828800"/>
              <a:ext cx="1180067" cy="1015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200" b="1" dirty="0">
                  <a:solidFill>
                    <a:srgbClr val="92D050"/>
                  </a:solidFill>
                  <a:effectLst/>
                  <a:latin typeface="Calibri" pitchFamily="-110" charset="0"/>
                  <a:ea typeface="Arial" pitchFamily="-110" charset="0"/>
                </a:rPr>
                <a:t>lat | </a:t>
              </a:r>
              <a:r>
                <a:rPr lang="en-US" sz="1200" b="1" dirty="0" err="1">
                  <a:solidFill>
                    <a:srgbClr val="92D050"/>
                  </a:solidFill>
                  <a:effectLst/>
                  <a:latin typeface="Calibri" pitchFamily="-110" charset="0"/>
                  <a:ea typeface="Arial" pitchFamily="-110" charset="0"/>
                </a:rPr>
                <a:t>lon</a:t>
              </a:r>
              <a:r>
                <a:rPr lang="en-US" sz="1200" b="1" dirty="0">
                  <a:solidFill>
                    <a:srgbClr val="92D050"/>
                  </a:solidFill>
                  <a:effectLst/>
                  <a:latin typeface="Calibri" pitchFamily="-110" charset="0"/>
                  <a:ea typeface="Arial" pitchFamily="-110" charset="0"/>
                </a:rPr>
                <a:t> | temp</a:t>
              </a:r>
            </a:p>
            <a:p>
              <a:pPr algn="l" eaLnBrk="0" hangingPunct="0"/>
              <a:r>
                <a:rPr lang="en-US" sz="1200" b="1" dirty="0">
                  <a:solidFill>
                    <a:srgbClr val="92D050"/>
                  </a:solidFill>
                  <a:effectLst/>
                  <a:latin typeface="Calibri" pitchFamily="-110" charset="0"/>
                  <a:ea typeface="Arial" pitchFamily="-110" charset="0"/>
                </a:rPr>
                <a:t>----|-----|-----</a:t>
              </a:r>
            </a:p>
            <a:p>
              <a:pPr algn="l" eaLnBrk="0" hangingPunct="0"/>
              <a:r>
                <a:rPr lang="en-US" sz="1200" b="1" dirty="0">
                  <a:solidFill>
                    <a:srgbClr val="92D050"/>
                  </a:solidFill>
                  <a:effectLst/>
                  <a:latin typeface="Calibri" pitchFamily="-110" charset="0"/>
                  <a:ea typeface="Arial" pitchFamily="-110" charset="0"/>
                </a:rPr>
                <a:t> 12 |  23 |  3.1</a:t>
              </a:r>
            </a:p>
            <a:p>
              <a:pPr algn="l" eaLnBrk="0" hangingPunct="0"/>
              <a:r>
                <a:rPr lang="en-US" sz="1200" b="1" dirty="0">
                  <a:solidFill>
                    <a:srgbClr val="92D050"/>
                  </a:solidFill>
                  <a:effectLst/>
                  <a:latin typeface="Calibri" pitchFamily="-110" charset="0"/>
                  <a:ea typeface="Arial" pitchFamily="-110" charset="0"/>
                </a:rPr>
                <a:t> 15 |  24 |  4.2</a:t>
              </a:r>
            </a:p>
            <a:p>
              <a:pPr algn="l" eaLnBrk="0" hangingPunct="0"/>
              <a:r>
                <a:rPr lang="en-US" sz="1200" b="1" dirty="0">
                  <a:solidFill>
                    <a:srgbClr val="92D050"/>
                  </a:solidFill>
                  <a:effectLst/>
                  <a:latin typeface="Calibri" pitchFamily="-110" charset="0"/>
                  <a:ea typeface="Arial" pitchFamily="-110" charset="0"/>
                </a:rPr>
                <a:t> 17 |  21 |  3.6</a:t>
              </a:r>
              <a:endParaRPr lang="en-US" sz="1200" b="1" dirty="0">
                <a:solidFill>
                  <a:srgbClr val="92D050"/>
                </a:solidFill>
                <a:effectLst/>
                <a:latin typeface="Candara" pitchFamily="-110" charset="0"/>
                <a:ea typeface="Arial" pitchFamily="-110" charset="0"/>
              </a:endParaRPr>
            </a:p>
          </p:txBody>
        </p:sp>
        <p:sp>
          <p:nvSpPr>
            <p:cNvPr id="16" name="Rectangle 5" descr="Small grid"/>
            <p:cNvSpPr>
              <a:spLocks noChangeArrowheads="1"/>
            </p:cNvSpPr>
            <p:nvPr/>
          </p:nvSpPr>
          <p:spPr bwMode="auto">
            <a:xfrm rot="-1015650">
              <a:off x="5207617" y="2019962"/>
              <a:ext cx="914400" cy="838200"/>
            </a:xfrm>
            <a:prstGeom prst="rect">
              <a:avLst/>
            </a:prstGeom>
            <a:pattFill prst="smGrid">
              <a:fgClr>
                <a:srgbClr val="CCCC00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ffectLst>
                  <a:outerShdw blurRad="38100" dist="38100" dir="2700000" algn="tl">
                    <a:srgbClr val="DDDDDD"/>
                  </a:outerShdw>
                </a:effectLst>
                <a:ea typeface="Arial" pitchFamily="-110" charset="0"/>
              </a:endParaRPr>
            </a:p>
          </p:txBody>
        </p:sp>
        <p:pic>
          <p:nvPicPr>
            <p:cNvPr id="17" name="Picture 7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542428">
              <a:off x="5532235" y="2459715"/>
              <a:ext cx="1295400" cy="685800"/>
            </a:xfrm>
            <a:prstGeom prst="rect">
              <a:avLst/>
            </a:prstGeom>
            <a:noFill/>
            <a:ln w="12700">
              <a:solidFill>
                <a:srgbClr val="FF6600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/>
              </a:outerShdw>
            </a:effectLst>
          </p:spPr>
        </p:pic>
        <p:grpSp>
          <p:nvGrpSpPr>
            <p:cNvPr id="18" name="Group 17"/>
            <p:cNvGrpSpPr/>
            <p:nvPr/>
          </p:nvGrpSpPr>
          <p:grpSpPr>
            <a:xfrm rot="2521330">
              <a:off x="6187409" y="2421715"/>
              <a:ext cx="1191068" cy="609600"/>
              <a:chOff x="1993309" y="4800600"/>
              <a:chExt cx="1588091" cy="838200"/>
            </a:xfrm>
          </p:grpSpPr>
          <p:sp>
            <p:nvSpPr>
              <p:cNvPr id="22" name="Flowchart: Card 21"/>
              <p:cNvSpPr/>
              <p:nvPr/>
            </p:nvSpPr>
            <p:spPr bwMode="auto">
              <a:xfrm>
                <a:off x="2057400" y="4800600"/>
                <a:ext cx="1524000" cy="838200"/>
              </a:xfrm>
              <a:prstGeom prst="flowChartPunchedCard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993309" y="5001196"/>
                <a:ext cx="1524000" cy="564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 smtClean="0"/>
                  <a:t>Experiment Notes:</a:t>
                </a:r>
              </a:p>
              <a:p>
                <a:r>
                  <a:rPr lang="en-US" sz="600" dirty="0" smtClean="0"/>
                  <a:t>Serial Number: 99378920</a:t>
                </a:r>
              </a:p>
              <a:p>
                <a:r>
                  <a:rPr lang="en-US" sz="600" dirty="0" smtClean="0"/>
                  <a:t>Date: 3/13/09</a:t>
                </a:r>
              </a:p>
              <a:p>
                <a:r>
                  <a:rPr lang="en-US" sz="600" dirty="0" smtClean="0"/>
                  <a:t>Configuration: Standard 3</a:t>
                </a:r>
                <a:endParaRPr lang="en-US" sz="600" dirty="0"/>
              </a:p>
            </p:txBody>
          </p:sp>
        </p:grpSp>
        <p:sp>
          <p:nvSpPr>
            <p:cNvPr id="19" name="Rectangle 6" descr="Small grid"/>
            <p:cNvSpPr>
              <a:spLocks noChangeArrowheads="1"/>
            </p:cNvSpPr>
            <p:nvPr/>
          </p:nvSpPr>
          <p:spPr bwMode="auto">
            <a:xfrm rot="-1687714">
              <a:off x="6122185" y="2301111"/>
              <a:ext cx="1219200" cy="739775"/>
            </a:xfrm>
            <a:prstGeom prst="rect">
              <a:avLst/>
            </a:prstGeom>
            <a:pattFill prst="smGrid">
              <a:fgClr>
                <a:srgbClr val="CCCC00"/>
              </a:fgClr>
              <a:bgClr>
                <a:srgbClr val="FFFFFF"/>
              </a:bgClr>
            </a:pattFill>
            <a:ln w="9525">
              <a:miter lim="800000"/>
              <a:headEnd/>
              <a:tailEnd/>
            </a:ln>
            <a:effectLst/>
            <a:scene3d>
              <a:camera prst="legacyPerspectiveBottomLeft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CCCC00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endParaRPr lang="en-US">
                <a:effectLst>
                  <a:outerShdw blurRad="38100" dist="38100" dir="2700000" algn="tl">
                    <a:srgbClr val="DDDDDD"/>
                  </a:outerShdw>
                </a:effectLst>
                <a:ea typeface="Arial" pitchFamily="-110" charset="0"/>
              </a:endParaRPr>
            </a:p>
          </p:txBody>
        </p:sp>
        <p:pic>
          <p:nvPicPr>
            <p:cNvPr id="20" name="Picture 8" descr="mesh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648316">
              <a:off x="4815488" y="2128318"/>
              <a:ext cx="1676400" cy="1130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12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6695639">
              <a:off x="5896607" y="2395817"/>
              <a:ext cx="1086607" cy="99927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107763" dir="8100000" algn="ctr" rotWithShape="0">
                <a:schemeClr val="bg2"/>
              </a:outerShdw>
            </a:effectLst>
          </p:spPr>
        </p:pic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716402"/>
            <a:ext cx="5171149" cy="276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507397"/>
            <a:ext cx="2306162" cy="3719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32480" y="1143000"/>
            <a:ext cx="28393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Need to organize complex collections </a:t>
            </a:r>
            <a:r>
              <a:rPr lang="en-US" dirty="0">
                <a:latin typeface="Arial" pitchFamily="34" charset="0"/>
                <a:cs typeface="Arial" pitchFamily="34" charset="0"/>
              </a:rPr>
              <a:t>of data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82651" y="1623601"/>
            <a:ext cx="26472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Long term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data preservation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38200" y="3903886"/>
            <a:ext cx="18411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Efficient, scalable storage </a:t>
            </a:r>
            <a:r>
              <a:rPr lang="en-US" dirty="0">
                <a:latin typeface="Arial" pitchFamily="34" charset="0"/>
                <a:cs typeface="Arial" pitchFamily="34" charset="0"/>
              </a:rPr>
              <a:t>and access</a:t>
            </a:r>
          </a:p>
        </p:txBody>
      </p:sp>
    </p:spTree>
    <p:extLst>
      <p:ext uri="{BB962C8B-B14F-4D97-AF65-F5344CB8AC3E}">
        <p14:creationId xmlns:p14="http://schemas.microsoft.com/office/powerpoint/2010/main" val="182347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Members  of the HDF support community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2" name="Picture 9" descr="C:\Users\mfolk\AppData\Local\Microsoft\Windows\Temporary Internet Files\Content.IE5\AVGKWLJ3\MC90023314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8" y="4159778"/>
            <a:ext cx="2209801" cy="22565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http://geo.arc.nasa.gov/sgg/tarfox/images/eo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236150"/>
            <a:ext cx="2337019" cy="23452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http://www.ascinc.org/asc2008/uploads/ANL_V_Whit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464" y="2897761"/>
            <a:ext cx="1239298" cy="1137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http://www.plant-biology.com/NorthwesternUniversity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542" y="3675713"/>
            <a:ext cx="1130300" cy="1124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http://www.ncsa.illinois.edu/Conferences/Tapia2003/images/supporters/logo_snl_name.900x347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098" y="2981942"/>
            <a:ext cx="1752425" cy="675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73" name="Picture 25" descr="http://techportal.eere.energy.gov/images/lab_badges/badge_berkeley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1783337"/>
            <a:ext cx="1819275" cy="1114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http://www.ece.unm.edu/ppps2007/Exhibitors/LLNL/logoMain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219200"/>
            <a:ext cx="2367371" cy="60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encrypted-tbn0.google.com/images?q=tbn:ANd9GcSUgNQnNGLwzgWsifvJ1yMUsFvBKD6ff1a3ga7EbExPgtusO7IC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245" y="5266837"/>
            <a:ext cx="3000375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2.google.com/images?q=tbn:ANd9GcSYEGFWrgo2PGoMviNKzUEf7Oi3FqEYDhfdCbpOeZPazkM2S5G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159574"/>
            <a:ext cx="3105150" cy="1476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0.google.com/images?q=tbn:ANd9GcTT_i4YyhaCs58-_a5p9AADuehEOTcq7EvQcuO_NKkMMODT7nX0OA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37" y="780540"/>
            <a:ext cx="2143125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upload.wikimedia.org/wikipedia/commons/c/ca/ITERlogo_NoonYellow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368" y="4211665"/>
            <a:ext cx="2549905" cy="121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www.eera-ccs.eu/image.aspx?IdImage=4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480263"/>
            <a:ext cx="2845524" cy="100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77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Revenues by source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DD25F5-1A27-497B-9B5D-3F1318B1637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7248401"/>
              </p:ext>
            </p:extLst>
          </p:nvPr>
        </p:nvGraphicFramePr>
        <p:xfrm>
          <a:off x="1" y="1143000"/>
          <a:ext cx="9082886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3958694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Revenue changes 2010-2011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DD25F5-1A27-497B-9B5D-3F1318B1637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4040134"/>
              </p:ext>
            </p:extLst>
          </p:nvPr>
        </p:nvGraphicFramePr>
        <p:xfrm>
          <a:off x="76200" y="1066800"/>
          <a:ext cx="90170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8967703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HDF Group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27641"/>
            <a:ext cx="8458200" cy="461231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ADFF9-2F2D-4D20-86DB-AD3DC4206D9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9363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The HDF Group Services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Helpdesk and Mailing Lists 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Standard Support 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Consulting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Training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Enterprise Support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Special Projects</a:t>
            </a:r>
          </a:p>
          <a:p>
            <a:pPr>
              <a:lnSpc>
                <a:spcPct val="150000"/>
              </a:lnSpc>
            </a:pPr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2BE39-D6F0-4B70-B47C-2166E0E553D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91039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Downloads of HDF4, HDF5, HDFView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DD25F5-1A27-497B-9B5D-3F1318B1637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3955794"/>
              </p:ext>
            </p:extLst>
          </p:nvPr>
        </p:nvGraphicFramePr>
        <p:xfrm>
          <a:off x="1143000" y="1219200"/>
          <a:ext cx="6858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198581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HDFView Binaries Downloads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>
              <a:sym typeface="Wingdings"/>
            </a:endParaRPr>
          </a:p>
          <a:p>
            <a:pPr lvl="1"/>
            <a:endParaRPr lang="en-US" smtClean="0"/>
          </a:p>
          <a:p>
            <a:endParaRPr lang="en-US" smtClean="0">
              <a:sym typeface="Wingdings"/>
            </a:endParaRPr>
          </a:p>
          <a:p>
            <a:pPr lvl="1"/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7518868"/>
              </p:ext>
            </p:extLst>
          </p:nvPr>
        </p:nvGraphicFramePr>
        <p:xfrm>
          <a:off x="533400" y="1219200"/>
          <a:ext cx="838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9748269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HDF5 Binaries Downloads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867400"/>
            <a:ext cx="7924800" cy="533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Other platforms are on the order of 1 - 10 downloads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4498592"/>
              </p:ext>
            </p:extLst>
          </p:nvPr>
        </p:nvGraphicFramePr>
        <p:xfrm>
          <a:off x="228600" y="1219200"/>
          <a:ext cx="83058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2328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HDF4 Binaries Downloads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867400"/>
            <a:ext cx="7924800" cy="457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Other platforms are on the order of 1 - 10 downloads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8433207"/>
              </p:ext>
            </p:extLst>
          </p:nvPr>
        </p:nvGraphicFramePr>
        <p:xfrm>
          <a:off x="1066800" y="914400"/>
          <a:ext cx="7010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378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CMMI Appraisal and Process Improvement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02BCC6-A6E9-4477-A97A-8C49FEE5DBA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144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CMMI Appraisal and Process Improvement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02BCC6-A6E9-4477-A97A-8C49FEE5DBA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10244" name="Picture 4" descr="http://ww1.prweb.com/prfiles/2011/03/11/8201785/SEI_Software%20Engineering%20Institu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00804"/>
            <a:ext cx="4038600" cy="136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://upload.wikimedia.org/wikipedia/commons/4/49/CMMi_stages_EGI.g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6790632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1219200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CMMI: Capability Maturity Model Integration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746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ESDIS activities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DD25F5-1A27-497B-9B5D-3F1318B1637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7969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ESDIS project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HDF development work</a:t>
            </a:r>
          </a:p>
          <a:p>
            <a:endParaRPr lang="en-US" dirty="0" smtClean="0"/>
          </a:p>
          <a:p>
            <a:r>
              <a:rPr lang="en-US" dirty="0" smtClean="0"/>
              <a:t>Code maintenance</a:t>
            </a:r>
          </a:p>
          <a:p>
            <a:endParaRPr lang="en-US" dirty="0" smtClean="0"/>
          </a:p>
          <a:p>
            <a:r>
              <a:rPr lang="en-US" dirty="0" smtClean="0"/>
              <a:t>HDF Support </a:t>
            </a:r>
          </a:p>
          <a:p>
            <a:endParaRPr lang="en-US" dirty="0" smtClean="0"/>
          </a:p>
          <a:p>
            <a:r>
              <a:rPr lang="en-US" dirty="0" smtClean="0"/>
              <a:t>Studies, analyses, etc.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74159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HDF-EOS Website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>
                <a:solidFill>
                  <a:srgbClr val="000000"/>
                </a:solidFill>
              </a:rPr>
              <a:pPr/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09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10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HDF-EOS Website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" y="1943100"/>
            <a:ext cx="7696200" cy="2971800"/>
          </a:xfrm>
        </p:spPr>
        <p:txBody>
          <a:bodyPr/>
          <a:lstStyle/>
          <a:p>
            <a:r>
              <a:rPr lang="en-US" sz="3200" dirty="0" smtClean="0"/>
              <a:t>Improved the </a:t>
            </a:r>
            <a:r>
              <a:rPr lang="en-US" sz="3200" i="1" dirty="0" smtClean="0"/>
              <a:t>Quality</a:t>
            </a:r>
            <a:r>
              <a:rPr lang="en-US" sz="3200" dirty="0" smtClean="0"/>
              <a:t> of Comprehensive Examples.</a:t>
            </a:r>
          </a:p>
          <a:p>
            <a:r>
              <a:rPr lang="en-US" sz="3200" dirty="0" smtClean="0"/>
              <a:t>Added </a:t>
            </a:r>
            <a:r>
              <a:rPr lang="en-US" sz="3200" i="1" dirty="0" smtClean="0"/>
              <a:t>new products</a:t>
            </a:r>
            <a:r>
              <a:rPr lang="en-US" sz="3200" dirty="0" smtClean="0"/>
              <a:t> in Comprehensive Examples.</a:t>
            </a:r>
          </a:p>
          <a:p>
            <a:r>
              <a:rPr lang="en-US" sz="3200" dirty="0" smtClean="0"/>
              <a:t>Added </a:t>
            </a:r>
            <a:r>
              <a:rPr lang="en-US" sz="3200" i="1" dirty="0" smtClean="0"/>
              <a:t>forum feed</a:t>
            </a:r>
            <a:r>
              <a:rPr lang="en-US" sz="3200" dirty="0" smtClean="0"/>
              <a:t> in the main page.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191000" y="2667000"/>
            <a:ext cx="4953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HDF-EOS Website</a:t>
            </a:r>
            <a:br>
              <a:rPr kumimoji="0" lang="en-US" sz="4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http://hdfeos.org</a:t>
            </a:r>
            <a:endParaRPr kumimoji="0" lang="en-US" sz="4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 descr="20120109_hdfeos_website_mai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6200" y="838200"/>
            <a:ext cx="4495800" cy="59777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511459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3862322"/>
            <a:ext cx="3581400" cy="2690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ew Examples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</a:t>
            </a:r>
            <a:r>
              <a:rPr lang="en-US" dirty="0"/>
              <a:t>p</a:t>
            </a:r>
            <a:r>
              <a:rPr lang="en-US" dirty="0" smtClean="0"/>
              <a:t>roducts covered by examples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133600" y="1366897"/>
            <a:ext cx="4876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</a:rPr>
              <a:t> GOSAT/ACOS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</a:rPr>
              <a:t> Aquarius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</a:rPr>
              <a:t>CloudSAT</a:t>
            </a:r>
            <a:endParaRPr lang="en-US" sz="3200" dirty="0" smtClean="0">
              <a:latin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</a:rPr>
              <a:t> Ocean Productivity NPP</a:t>
            </a:r>
            <a:endParaRPr lang="en-US" sz="3200" dirty="0">
              <a:latin typeface="Arial" pitchFamily="34" charset="0"/>
            </a:endParaRPr>
          </a:p>
        </p:txBody>
      </p:sp>
      <p:pic>
        <p:nvPicPr>
          <p:cNvPr id="7" name="Picture 6" descr="acos_co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3962400"/>
            <a:ext cx="3196348" cy="2214922"/>
          </a:xfrm>
          <a:prstGeom prst="rect">
            <a:avLst/>
          </a:prstGeom>
        </p:spPr>
      </p:pic>
      <p:pic>
        <p:nvPicPr>
          <p:cNvPr id="8" name="Picture 7" descr="acos_trajectory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7034" y="3962400"/>
            <a:ext cx="1938741" cy="1981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362200" y="6096000"/>
            <a:ext cx="1798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GOSAT/ACOS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20510" y="6019800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Aquarius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41068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HDF-EOS Examples web stats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97887-7A18-419E-A0AF-F59E982F95CD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2" name="Right Arrow 11"/>
          <p:cNvSpPr/>
          <p:nvPr/>
        </p:nvSpPr>
        <p:spPr bwMode="auto">
          <a:xfrm>
            <a:off x="838200" y="1016000"/>
            <a:ext cx="7696200" cy="548640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29239" y="1676400"/>
            <a:ext cx="29225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  <a:cs typeface="Calibri" pitchFamily="34" charset="0"/>
              </a:rPr>
              <a:t>7/22/2010</a:t>
            </a:r>
          </a:p>
          <a:p>
            <a:pPr algn="ctr"/>
            <a:r>
              <a:rPr lang="en-US" b="1" dirty="0" smtClean="0">
                <a:latin typeface="Calibri" pitchFamily="34" charset="0"/>
                <a:cs typeface="Calibri" pitchFamily="34" charset="0"/>
              </a:rPr>
              <a:t>Examples Announced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6477000" y="1143000"/>
            <a:ext cx="1676400" cy="274320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371600" y="1143000"/>
            <a:ext cx="1676400" cy="274320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V="1">
            <a:off x="8153400" y="1447800"/>
            <a:ext cx="0" cy="36576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6934200" y="1748135"/>
            <a:ext cx="1888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  <a:cs typeface="Calibri" pitchFamily="34" charset="0"/>
              </a:rPr>
              <a:t>2/1/2012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1371600" y="1371600"/>
            <a:ext cx="0" cy="36576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63" y="2193471"/>
            <a:ext cx="6827837" cy="443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54219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10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Forum Feed in the Main Page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7" name="Picture 6" descr="website_forum_fe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5603" y="867086"/>
            <a:ext cx="8092794" cy="5686114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 bwMode="auto">
          <a:xfrm>
            <a:off x="5562600" y="4038600"/>
            <a:ext cx="3124200" cy="251460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7846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263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HDF</a:t>
            </a:r>
            <a:br>
              <a:rPr lang="en-US" smtClean="0"/>
            </a:br>
            <a:r>
              <a:rPr lang="en-US" smtClean="0"/>
              <a:t>netCDF</a:t>
            </a:r>
            <a:br>
              <a:rPr lang="en-US" smtClean="0"/>
            </a:br>
            <a:r>
              <a:rPr lang="en-US" smtClean="0"/>
              <a:t>OPeNDAP</a:t>
            </a:r>
            <a:endParaRPr lang="en-US" dirty="0" smtClean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490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/>
          </a:p>
        </p:txBody>
      </p:sp>
      <p:sp>
        <p:nvSpPr>
          <p:cNvPr id="6349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349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83ADA748-9FBF-4B01-BC93-75412F7724B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52402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CFA244-EDC7-4175-86F8-3DE121B6147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5" name="Picture 6" descr="File:Alice Tweedled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9401"/>
            <a:ext cx="8763000" cy="6819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114800" y="3043535"/>
            <a:ext cx="1219200" cy="461665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</a:bodyPr>
          <a:lstStyle/>
          <a:p>
            <a:r>
              <a:rPr lang="en-US" sz="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HDF</a:t>
            </a:r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91200" y="2967335"/>
            <a:ext cx="1371600" cy="461665"/>
          </a:xfrm>
          <a:prstGeom prst="rect">
            <a:avLst/>
          </a:prstGeom>
          <a:noFill/>
        </p:spPr>
        <p:txBody>
          <a:bodyPr wrap="square" rtlCol="0">
            <a:prstTxWarp prst="textInflateTop">
              <a:avLst/>
            </a:prstTxWarp>
            <a:spAutoFit/>
          </a:bodyPr>
          <a:lstStyle/>
          <a:p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netCDF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4038600"/>
            <a:ext cx="18288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prstTxWarp prst="textInflate">
              <a:avLst/>
            </a:prstTxWarp>
            <a:spAutoFit/>
          </a:bodyPr>
          <a:lstStyle/>
          <a:p>
            <a:r>
              <a:rPr lang="en-US" sz="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OPeNDAP </a:t>
            </a:r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697566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HDF5 NASA products and netCDF-4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 smtClean="0"/>
              <a:t>Use HDF5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r>
              <a:rPr lang="en-US" dirty="0" smtClean="0"/>
              <a:t>Aura</a:t>
            </a:r>
          </a:p>
          <a:p>
            <a:pPr lvl="1"/>
            <a:r>
              <a:rPr lang="en-US" dirty="0" smtClean="0"/>
              <a:t>OMI, HIRDLS, MLS, TES</a:t>
            </a:r>
          </a:p>
          <a:p>
            <a:r>
              <a:rPr lang="en-US" dirty="0" smtClean="0"/>
              <a:t>Aquarius </a:t>
            </a:r>
          </a:p>
          <a:p>
            <a:r>
              <a:rPr lang="en-US" dirty="0" smtClean="0"/>
              <a:t>ACOS</a:t>
            </a:r>
          </a:p>
          <a:p>
            <a:r>
              <a:rPr lang="en-US" dirty="0" smtClean="0"/>
              <a:t>MEaSUREs</a:t>
            </a:r>
          </a:p>
          <a:p>
            <a:pPr lvl="1"/>
            <a:r>
              <a:rPr lang="en-US" dirty="0" smtClean="0"/>
              <a:t>GSSTF, </a:t>
            </a:r>
            <a:r>
              <a:rPr lang="en-US" dirty="0" err="1" smtClean="0"/>
              <a:t>SeaWiFS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Ozone Zonal Means</a:t>
            </a:r>
          </a:p>
          <a:p>
            <a:r>
              <a:rPr lang="en-US" dirty="0" smtClean="0"/>
              <a:t>Future</a:t>
            </a:r>
          </a:p>
          <a:p>
            <a:pPr lvl="1"/>
            <a:r>
              <a:rPr lang="en-US" dirty="0"/>
              <a:t>SMAP</a:t>
            </a:r>
          </a:p>
          <a:p>
            <a:pPr lvl="1"/>
            <a:r>
              <a:rPr lang="en-US" dirty="0" smtClean="0"/>
              <a:t>ICESat-2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2500"/>
          </a:bodyPr>
          <a:lstStyle/>
          <a:p>
            <a:pPr algn="ctr"/>
            <a:r>
              <a:rPr lang="en-US" dirty="0" smtClean="0"/>
              <a:t>Want netCDF-4 accessibility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r>
              <a:rPr lang="en-US" dirty="0" smtClean="0"/>
              <a:t>Aura</a:t>
            </a:r>
          </a:p>
          <a:p>
            <a:pPr lvl="1"/>
            <a:r>
              <a:rPr lang="en-US" dirty="0" smtClean="0"/>
              <a:t>OMI, HIRDLS, MLS, TES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MEaSUREs</a:t>
            </a:r>
          </a:p>
          <a:p>
            <a:pPr lvl="1"/>
            <a:r>
              <a:rPr lang="en-US" dirty="0" smtClean="0"/>
              <a:t>GSSTF, </a:t>
            </a:r>
            <a:r>
              <a:rPr lang="en-US" dirty="0" err="1" smtClean="0"/>
              <a:t>SeaWiFS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Future</a:t>
            </a:r>
            <a:endParaRPr lang="en-US" dirty="0"/>
          </a:p>
          <a:p>
            <a:pPr lvl="1"/>
            <a:r>
              <a:rPr lang="en-US" dirty="0" smtClean="0"/>
              <a:t>ICESat-2</a:t>
            </a:r>
          </a:p>
          <a:p>
            <a:endParaRPr lang="en-US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A91D-70C3-4ED4-B251-33D1B903BA27}" type="slidenum">
              <a:rPr lang="en-US" smtClean="0"/>
              <a:pPr/>
              <a:t>26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229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  <p:bldP spid="6" grpId="0" uiExpand="1" build="allAtOnce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NetCDF4-friendly efforts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Work </a:t>
            </a:r>
            <a:r>
              <a:rPr lang="en-US" dirty="0"/>
              <a:t>with </a:t>
            </a:r>
            <a:r>
              <a:rPr lang="en-US" dirty="0" smtClean="0"/>
              <a:t>netCDF-4 developers and users</a:t>
            </a:r>
            <a:endParaRPr lang="en-US" dirty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NetCDF-4</a:t>
            </a:r>
          </a:p>
          <a:p>
            <a:pPr lvl="1" eaLnBrk="1" hangingPunct="1"/>
            <a:r>
              <a:rPr lang="en-US" dirty="0" smtClean="0"/>
              <a:t>Augmentation</a:t>
            </a:r>
          </a:p>
          <a:p>
            <a:pPr lvl="1" eaLnBrk="1" hangingPunct="1"/>
            <a:r>
              <a:rPr lang="en-US" dirty="0" smtClean="0"/>
              <a:t>eos52nc4</a:t>
            </a:r>
          </a:p>
          <a:p>
            <a:pPr lvl="1" eaLnBrk="1" hangingPunct="1"/>
            <a:r>
              <a:rPr lang="en-US" dirty="0" smtClean="0"/>
              <a:t>Test </a:t>
            </a:r>
            <a:r>
              <a:rPr lang="en-US" dirty="0"/>
              <a:t>netCDF-4 daily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OPeNDAP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ADFF9-2F2D-4D20-86DB-AD3DC4206D9A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73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724908"/>
            <a:ext cx="4495800" cy="2675892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HDF4 file Content Maps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(See “Mapping project Update”)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C7DC1-7029-43D2-B07E-C6013193E66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675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1371600"/>
            <a:ext cx="7772400" cy="1362075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Maintenance,</a:t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dirty="0" smtClean="0">
                <a:solidFill>
                  <a:srgbClr val="0000CC"/>
                </a:solidFill>
              </a:rPr>
              <a:t>Quality Assurance,</a:t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dirty="0" smtClean="0">
                <a:solidFill>
                  <a:srgbClr val="0000CC"/>
                </a:solidFill>
              </a:rPr>
              <a:t>Support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39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718"/>
    </mc:Choice>
    <mc:Fallback xmlns="">
      <p:transition spd="slow" advTm="25718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HDF Group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27641"/>
            <a:ext cx="8458200" cy="461231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 AND HDF-EOS WORKSHOP XV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ADFF9-2F2D-4D20-86DB-AD3DC4206D9A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2" name="Freeform 1"/>
          <p:cNvSpPr/>
          <p:nvPr/>
        </p:nvSpPr>
        <p:spPr bwMode="auto">
          <a:xfrm>
            <a:off x="143322" y="4439832"/>
            <a:ext cx="1699298" cy="1214318"/>
          </a:xfrm>
          <a:custGeom>
            <a:avLst/>
            <a:gdLst>
              <a:gd name="connsiteX0" fmla="*/ 1668700 w 1699298"/>
              <a:gd name="connsiteY0" fmla="*/ 937511 h 1214318"/>
              <a:gd name="connsiteX1" fmla="*/ 1542865 w 1699298"/>
              <a:gd name="connsiteY1" fmla="*/ 190891 h 1214318"/>
              <a:gd name="connsiteX2" fmla="*/ 527797 w 1699298"/>
              <a:gd name="connsiteY2" fmla="*/ 14722 h 1214318"/>
              <a:gd name="connsiteX3" fmla="*/ 58014 w 1699298"/>
              <a:gd name="connsiteY3" fmla="*/ 476117 h 1214318"/>
              <a:gd name="connsiteX4" fmla="*/ 141904 w 1699298"/>
              <a:gd name="connsiteY4" fmla="*/ 1122069 h 1214318"/>
              <a:gd name="connsiteX5" fmla="*/ 1266028 w 1699298"/>
              <a:gd name="connsiteY5" fmla="*/ 1189181 h 1214318"/>
              <a:gd name="connsiteX6" fmla="*/ 1668700 w 1699298"/>
              <a:gd name="connsiteY6" fmla="*/ 937511 h 1214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99298" h="1214318">
                <a:moveTo>
                  <a:pt x="1668700" y="937511"/>
                </a:moveTo>
                <a:cubicBezTo>
                  <a:pt x="1714839" y="771129"/>
                  <a:pt x="1733015" y="344689"/>
                  <a:pt x="1542865" y="190891"/>
                </a:cubicBezTo>
                <a:cubicBezTo>
                  <a:pt x="1352715" y="37093"/>
                  <a:pt x="775272" y="-32816"/>
                  <a:pt x="527797" y="14722"/>
                </a:cubicBezTo>
                <a:cubicBezTo>
                  <a:pt x="280322" y="62260"/>
                  <a:pt x="122330" y="291559"/>
                  <a:pt x="58014" y="476117"/>
                </a:cubicBezTo>
                <a:cubicBezTo>
                  <a:pt x="-6302" y="660675"/>
                  <a:pt x="-59432" y="1003225"/>
                  <a:pt x="141904" y="1122069"/>
                </a:cubicBezTo>
                <a:cubicBezTo>
                  <a:pt x="343240" y="1240913"/>
                  <a:pt x="1010164" y="1222737"/>
                  <a:pt x="1266028" y="1189181"/>
                </a:cubicBezTo>
                <a:cubicBezTo>
                  <a:pt x="1521892" y="1155625"/>
                  <a:pt x="1622561" y="1103893"/>
                  <a:pt x="1668700" y="937511"/>
                </a:cubicBezTo>
                <a:close/>
              </a:path>
            </a:pathLst>
          </a:custGeom>
          <a:noFill/>
          <a:ln w="1270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4600" y="2438400"/>
            <a:ext cx="2133600" cy="769441"/>
          </a:xfrm>
          <a:prstGeom prst="rect">
            <a:avLst/>
          </a:prstGeom>
          <a:solidFill>
            <a:schemeClr val="bg1">
              <a:alpha val="64000"/>
            </a:schemeClr>
          </a:solidFill>
          <a:effectLst>
            <a:glow rad="279400">
              <a:schemeClr val="bg1">
                <a:alpha val="40000"/>
              </a:schemeClr>
            </a:glow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C00000"/>
                </a:solidFill>
                <a:latin typeface="Arial Black" pitchFamily="34" charset="0"/>
              </a:rPr>
              <a:t>GMQS</a:t>
            </a:r>
            <a:endParaRPr lang="en-US" sz="4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cxnSp>
        <p:nvCxnSpPr>
          <p:cNvPr id="9" name="Straight Arrow Connector 8"/>
          <p:cNvCxnSpPr>
            <a:stCxn id="3" idx="2"/>
          </p:cNvCxnSpPr>
          <p:nvPr/>
        </p:nvCxnSpPr>
        <p:spPr bwMode="auto">
          <a:xfrm flipH="1">
            <a:off x="1842620" y="3207841"/>
            <a:ext cx="1738780" cy="1745159"/>
          </a:xfrm>
          <a:prstGeom prst="straightConnector1">
            <a:avLst/>
          </a:prstGeom>
          <a:solidFill>
            <a:schemeClr val="accent1"/>
          </a:solidFill>
          <a:ln w="1143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8187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GMQS activities</a:t>
            </a:r>
          </a:p>
        </p:txBody>
      </p:sp>
      <p:sp>
        <p:nvSpPr>
          <p:cNvPr id="29699" name="Text Placeholder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GMQS:</a:t>
            </a:r>
          </a:p>
          <a:p>
            <a:r>
              <a:rPr lang="en-US" b="1" u="sng" dirty="0" smtClean="0"/>
              <a:t>G</a:t>
            </a:r>
            <a:r>
              <a:rPr lang="en-US" dirty="0" smtClean="0"/>
              <a:t>eneral </a:t>
            </a:r>
            <a:r>
              <a:rPr lang="en-US" b="1" u="sng" dirty="0" smtClean="0"/>
              <a:t>M</a:t>
            </a:r>
            <a:r>
              <a:rPr lang="en-US" dirty="0" smtClean="0"/>
              <a:t>aintenance, </a:t>
            </a:r>
            <a:r>
              <a:rPr lang="en-US" b="1" u="sng" dirty="0" smtClean="0"/>
              <a:t>Q</a:t>
            </a:r>
            <a:r>
              <a:rPr lang="en-US" dirty="0" smtClean="0"/>
              <a:t>A, and </a:t>
            </a:r>
            <a:r>
              <a:rPr lang="en-US" b="1" u="sng" dirty="0" smtClean="0"/>
              <a:t>S</a:t>
            </a:r>
            <a:r>
              <a:rPr lang="en-US" dirty="0" smtClean="0"/>
              <a:t>upport</a:t>
            </a:r>
          </a:p>
        </p:txBody>
      </p:sp>
      <p:sp>
        <p:nvSpPr>
          <p:cNvPr id="20482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20483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20484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889E55-5E7C-435B-8D0C-BCA675A07393}" type="slidenum">
              <a:rPr lang="en-US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62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609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General Maintenance, User Support and </a:t>
            </a:r>
            <a:br>
              <a:rPr lang="en-US" sz="2400" dirty="0" smtClean="0"/>
            </a:br>
            <a:r>
              <a:rPr lang="en-US" sz="2400" dirty="0" smtClean="0"/>
              <a:t>Quality Assurance</a:t>
            </a:r>
            <a:endParaRPr lang="en-US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02BCC6-A6E9-4477-A97A-8C49FEE5DBAF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17" name="Picture 16" descr="GMQS at glance-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051"/>
            <a:ext cx="9144000" cy="562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3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31454"/>
            <a:ext cx="8458200" cy="4404692"/>
          </a:xfr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02BCC6-A6E9-4477-A97A-8C49FEE5DBAF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2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>
                <a:solidFill>
                  <a:srgbClr val="FFFFFF"/>
                </a:solidFill>
              </a:rPr>
              <a:pPr/>
              <a:t>34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11" name="Content Placeholder 10" descr="GMQS.tif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778" b="-37778"/>
          <a:stretch>
            <a:fillRect/>
          </a:stretch>
        </p:blipFill>
        <p:spPr>
          <a:xfrm>
            <a:off x="381000" y="152400"/>
            <a:ext cx="8458200" cy="5486400"/>
          </a:xfrm>
        </p:spPr>
      </p:pic>
      <p:sp>
        <p:nvSpPr>
          <p:cNvPr id="12" name="Freeform 11"/>
          <p:cNvSpPr/>
          <p:nvPr/>
        </p:nvSpPr>
        <p:spPr>
          <a:xfrm>
            <a:off x="173680" y="1638052"/>
            <a:ext cx="2453236" cy="3225239"/>
          </a:xfrm>
          <a:custGeom>
            <a:avLst/>
            <a:gdLst>
              <a:gd name="connsiteX0" fmla="*/ 1074648 w 2453236"/>
              <a:gd name="connsiteY0" fmla="*/ 174827 h 3225239"/>
              <a:gd name="connsiteX1" fmla="*/ 1020373 w 2453236"/>
              <a:gd name="connsiteY1" fmla="*/ 142260 h 3225239"/>
              <a:gd name="connsiteX2" fmla="*/ 966097 w 2453236"/>
              <a:gd name="connsiteY2" fmla="*/ 109693 h 3225239"/>
              <a:gd name="connsiteX3" fmla="*/ 455911 w 2453236"/>
              <a:gd name="connsiteY3" fmla="*/ 120549 h 3225239"/>
              <a:gd name="connsiteX4" fmla="*/ 336506 w 2453236"/>
              <a:gd name="connsiteY4" fmla="*/ 131404 h 3225239"/>
              <a:gd name="connsiteX5" fmla="*/ 271376 w 2453236"/>
              <a:gd name="connsiteY5" fmla="*/ 153115 h 3225239"/>
              <a:gd name="connsiteX6" fmla="*/ 217101 w 2453236"/>
              <a:gd name="connsiteY6" fmla="*/ 207393 h 3225239"/>
              <a:gd name="connsiteX7" fmla="*/ 184536 w 2453236"/>
              <a:gd name="connsiteY7" fmla="*/ 239960 h 3225239"/>
              <a:gd name="connsiteX8" fmla="*/ 130261 w 2453236"/>
              <a:gd name="connsiteY8" fmla="*/ 337660 h 3225239"/>
              <a:gd name="connsiteX9" fmla="*/ 119406 w 2453236"/>
              <a:gd name="connsiteY9" fmla="*/ 370227 h 3225239"/>
              <a:gd name="connsiteX10" fmla="*/ 108551 w 2453236"/>
              <a:gd name="connsiteY10" fmla="*/ 446216 h 3225239"/>
              <a:gd name="connsiteX11" fmla="*/ 86841 w 2453236"/>
              <a:gd name="connsiteY11" fmla="*/ 533060 h 3225239"/>
              <a:gd name="connsiteX12" fmla="*/ 65131 w 2453236"/>
              <a:gd name="connsiteY12" fmla="*/ 717605 h 3225239"/>
              <a:gd name="connsiteX13" fmla="*/ 54275 w 2453236"/>
              <a:gd name="connsiteY13" fmla="*/ 858727 h 3225239"/>
              <a:gd name="connsiteX14" fmla="*/ 43420 w 2453236"/>
              <a:gd name="connsiteY14" fmla="*/ 934716 h 3225239"/>
              <a:gd name="connsiteX15" fmla="*/ 32565 w 2453236"/>
              <a:gd name="connsiteY15" fmla="*/ 1032416 h 3225239"/>
              <a:gd name="connsiteX16" fmla="*/ 21710 w 2453236"/>
              <a:gd name="connsiteY16" fmla="*/ 1119260 h 3225239"/>
              <a:gd name="connsiteX17" fmla="*/ 0 w 2453236"/>
              <a:gd name="connsiteY17" fmla="*/ 1900861 h 3225239"/>
              <a:gd name="connsiteX18" fmla="*/ 10855 w 2453236"/>
              <a:gd name="connsiteY18" fmla="*/ 2942994 h 3225239"/>
              <a:gd name="connsiteX19" fmla="*/ 54275 w 2453236"/>
              <a:gd name="connsiteY19" fmla="*/ 3051550 h 3225239"/>
              <a:gd name="connsiteX20" fmla="*/ 75986 w 2453236"/>
              <a:gd name="connsiteY20" fmla="*/ 3105828 h 3225239"/>
              <a:gd name="connsiteX21" fmla="*/ 108551 w 2453236"/>
              <a:gd name="connsiteY21" fmla="*/ 3138394 h 3225239"/>
              <a:gd name="connsiteX22" fmla="*/ 162826 w 2453236"/>
              <a:gd name="connsiteY22" fmla="*/ 3181817 h 3225239"/>
              <a:gd name="connsiteX23" fmla="*/ 227956 w 2453236"/>
              <a:gd name="connsiteY23" fmla="*/ 3203528 h 3225239"/>
              <a:gd name="connsiteX24" fmla="*/ 618737 w 2453236"/>
              <a:gd name="connsiteY24" fmla="*/ 3214383 h 3225239"/>
              <a:gd name="connsiteX25" fmla="*/ 824982 w 2453236"/>
              <a:gd name="connsiteY25" fmla="*/ 3225239 h 3225239"/>
              <a:gd name="connsiteX26" fmla="*/ 1780224 w 2453236"/>
              <a:gd name="connsiteY26" fmla="*/ 3214383 h 3225239"/>
              <a:gd name="connsiteX27" fmla="*/ 1834499 w 2453236"/>
              <a:gd name="connsiteY27" fmla="*/ 3192672 h 3225239"/>
              <a:gd name="connsiteX28" fmla="*/ 1877919 w 2453236"/>
              <a:gd name="connsiteY28" fmla="*/ 3181817 h 3225239"/>
              <a:gd name="connsiteX29" fmla="*/ 1921339 w 2453236"/>
              <a:gd name="connsiteY29" fmla="*/ 3149250 h 3225239"/>
              <a:gd name="connsiteX30" fmla="*/ 1943049 w 2453236"/>
              <a:gd name="connsiteY30" fmla="*/ 3116683 h 3225239"/>
              <a:gd name="connsiteX31" fmla="*/ 1964760 w 2453236"/>
              <a:gd name="connsiteY31" fmla="*/ 3094972 h 3225239"/>
              <a:gd name="connsiteX32" fmla="*/ 1986470 w 2453236"/>
              <a:gd name="connsiteY32" fmla="*/ 3040694 h 3225239"/>
              <a:gd name="connsiteX33" fmla="*/ 1997325 w 2453236"/>
              <a:gd name="connsiteY33" fmla="*/ 2997272 h 3225239"/>
              <a:gd name="connsiteX34" fmla="*/ 2029890 w 2453236"/>
              <a:gd name="connsiteY34" fmla="*/ 2932139 h 3225239"/>
              <a:gd name="connsiteX35" fmla="*/ 2073310 w 2453236"/>
              <a:gd name="connsiteY35" fmla="*/ 2834439 h 3225239"/>
              <a:gd name="connsiteX36" fmla="*/ 2160150 w 2453236"/>
              <a:gd name="connsiteY36" fmla="*/ 2682461 h 3225239"/>
              <a:gd name="connsiteX37" fmla="*/ 2192715 w 2453236"/>
              <a:gd name="connsiteY37" fmla="*/ 2617328 h 3225239"/>
              <a:gd name="connsiteX38" fmla="*/ 2214425 w 2453236"/>
              <a:gd name="connsiteY38" fmla="*/ 2541339 h 3225239"/>
              <a:gd name="connsiteX39" fmla="*/ 2279555 w 2453236"/>
              <a:gd name="connsiteY39" fmla="*/ 2378505 h 3225239"/>
              <a:gd name="connsiteX40" fmla="*/ 2312120 w 2453236"/>
              <a:gd name="connsiteY40" fmla="*/ 2259094 h 3225239"/>
              <a:gd name="connsiteX41" fmla="*/ 2333830 w 2453236"/>
              <a:gd name="connsiteY41" fmla="*/ 2117972 h 3225239"/>
              <a:gd name="connsiteX42" fmla="*/ 2355540 w 2453236"/>
              <a:gd name="connsiteY42" fmla="*/ 1998561 h 3225239"/>
              <a:gd name="connsiteX43" fmla="*/ 2377250 w 2453236"/>
              <a:gd name="connsiteY43" fmla="*/ 1890005 h 3225239"/>
              <a:gd name="connsiteX44" fmla="*/ 2388105 w 2453236"/>
              <a:gd name="connsiteY44" fmla="*/ 1770594 h 3225239"/>
              <a:gd name="connsiteX45" fmla="*/ 2398960 w 2453236"/>
              <a:gd name="connsiteY45" fmla="*/ 1716316 h 3225239"/>
              <a:gd name="connsiteX46" fmla="*/ 2420670 w 2453236"/>
              <a:gd name="connsiteY46" fmla="*/ 1575194 h 3225239"/>
              <a:gd name="connsiteX47" fmla="*/ 2431526 w 2453236"/>
              <a:gd name="connsiteY47" fmla="*/ 1477494 h 3225239"/>
              <a:gd name="connsiteX48" fmla="*/ 2442381 w 2453236"/>
              <a:gd name="connsiteY48" fmla="*/ 1412360 h 3225239"/>
              <a:gd name="connsiteX49" fmla="*/ 2453236 w 2453236"/>
              <a:gd name="connsiteY49" fmla="*/ 1260383 h 3225239"/>
              <a:gd name="connsiteX50" fmla="*/ 2442381 w 2453236"/>
              <a:gd name="connsiteY50" fmla="*/ 685038 h 3225239"/>
              <a:gd name="connsiteX51" fmla="*/ 2431526 w 2453236"/>
              <a:gd name="connsiteY51" fmla="*/ 598193 h 3225239"/>
              <a:gd name="connsiteX52" fmla="*/ 2420670 w 2453236"/>
              <a:gd name="connsiteY52" fmla="*/ 153115 h 3225239"/>
              <a:gd name="connsiteX53" fmla="*/ 2388105 w 2453236"/>
              <a:gd name="connsiteY53" fmla="*/ 87982 h 3225239"/>
              <a:gd name="connsiteX54" fmla="*/ 2355540 w 2453236"/>
              <a:gd name="connsiteY54" fmla="*/ 55415 h 3225239"/>
              <a:gd name="connsiteX55" fmla="*/ 2181860 w 2453236"/>
              <a:gd name="connsiteY55" fmla="*/ 11993 h 3225239"/>
              <a:gd name="connsiteX56" fmla="*/ 2105875 w 2453236"/>
              <a:gd name="connsiteY56" fmla="*/ 1138 h 3225239"/>
              <a:gd name="connsiteX57" fmla="*/ 1921339 w 2453236"/>
              <a:gd name="connsiteY57" fmla="*/ 1138 h 322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453236" h="3225239">
                <a:moveTo>
                  <a:pt x="1074648" y="174827"/>
                </a:moveTo>
                <a:cubicBezTo>
                  <a:pt x="1056556" y="163971"/>
                  <a:pt x="1037541" y="154524"/>
                  <a:pt x="1020373" y="142260"/>
                </a:cubicBezTo>
                <a:cubicBezTo>
                  <a:pt x="968222" y="105008"/>
                  <a:pt x="1033358" y="132115"/>
                  <a:pt x="966097" y="109693"/>
                </a:cubicBezTo>
                <a:lnTo>
                  <a:pt x="455911" y="120549"/>
                </a:lnTo>
                <a:cubicBezTo>
                  <a:pt x="415969" y="121926"/>
                  <a:pt x="375864" y="124458"/>
                  <a:pt x="336506" y="131404"/>
                </a:cubicBezTo>
                <a:cubicBezTo>
                  <a:pt x="313970" y="135381"/>
                  <a:pt x="271376" y="153115"/>
                  <a:pt x="271376" y="153115"/>
                </a:cubicBezTo>
                <a:lnTo>
                  <a:pt x="217101" y="207393"/>
                </a:lnTo>
                <a:cubicBezTo>
                  <a:pt x="206246" y="218249"/>
                  <a:pt x="192434" y="226796"/>
                  <a:pt x="184536" y="239960"/>
                </a:cubicBezTo>
                <a:cubicBezTo>
                  <a:pt x="163951" y="274270"/>
                  <a:pt x="145833" y="301323"/>
                  <a:pt x="130261" y="337660"/>
                </a:cubicBezTo>
                <a:cubicBezTo>
                  <a:pt x="125754" y="348178"/>
                  <a:pt x="123024" y="359371"/>
                  <a:pt x="119406" y="370227"/>
                </a:cubicBezTo>
                <a:cubicBezTo>
                  <a:pt x="115788" y="395557"/>
                  <a:pt x="113569" y="421126"/>
                  <a:pt x="108551" y="446216"/>
                </a:cubicBezTo>
                <a:cubicBezTo>
                  <a:pt x="77732" y="600319"/>
                  <a:pt x="122724" y="299809"/>
                  <a:pt x="86841" y="533060"/>
                </a:cubicBezTo>
                <a:cubicBezTo>
                  <a:pt x="82464" y="561510"/>
                  <a:pt x="67366" y="693018"/>
                  <a:pt x="65131" y="717605"/>
                </a:cubicBezTo>
                <a:cubicBezTo>
                  <a:pt x="60860" y="764591"/>
                  <a:pt x="58970" y="811781"/>
                  <a:pt x="54275" y="858727"/>
                </a:cubicBezTo>
                <a:cubicBezTo>
                  <a:pt x="51729" y="884187"/>
                  <a:pt x="46593" y="909327"/>
                  <a:pt x="43420" y="934716"/>
                </a:cubicBezTo>
                <a:cubicBezTo>
                  <a:pt x="39356" y="967230"/>
                  <a:pt x="36393" y="999873"/>
                  <a:pt x="32565" y="1032416"/>
                </a:cubicBezTo>
                <a:cubicBezTo>
                  <a:pt x="29157" y="1061389"/>
                  <a:pt x="25328" y="1090312"/>
                  <a:pt x="21710" y="1119260"/>
                </a:cubicBezTo>
                <a:cubicBezTo>
                  <a:pt x="2874" y="1439487"/>
                  <a:pt x="0" y="1445782"/>
                  <a:pt x="0" y="1900861"/>
                </a:cubicBezTo>
                <a:cubicBezTo>
                  <a:pt x="0" y="2248258"/>
                  <a:pt x="642" y="2595748"/>
                  <a:pt x="10855" y="2942994"/>
                </a:cubicBezTo>
                <a:cubicBezTo>
                  <a:pt x="11844" y="2976637"/>
                  <a:pt x="40600" y="3020781"/>
                  <a:pt x="54275" y="3051550"/>
                </a:cubicBezTo>
                <a:cubicBezTo>
                  <a:pt x="62189" y="3069357"/>
                  <a:pt x="65658" y="3089303"/>
                  <a:pt x="75986" y="3105828"/>
                </a:cubicBezTo>
                <a:cubicBezTo>
                  <a:pt x="84122" y="3118846"/>
                  <a:pt x="96998" y="3128285"/>
                  <a:pt x="108551" y="3138394"/>
                </a:cubicBezTo>
                <a:cubicBezTo>
                  <a:pt x="125987" y="3153652"/>
                  <a:pt x="142486" y="3170722"/>
                  <a:pt x="162826" y="3181817"/>
                </a:cubicBezTo>
                <a:cubicBezTo>
                  <a:pt x="182916" y="3192776"/>
                  <a:pt x="205080" y="3202893"/>
                  <a:pt x="227956" y="3203528"/>
                </a:cubicBezTo>
                <a:lnTo>
                  <a:pt x="618737" y="3214383"/>
                </a:lnTo>
                <a:cubicBezTo>
                  <a:pt x="687535" y="3216885"/>
                  <a:pt x="756234" y="3221620"/>
                  <a:pt x="824982" y="3225239"/>
                </a:cubicBezTo>
                <a:cubicBezTo>
                  <a:pt x="1143396" y="3221620"/>
                  <a:pt x="1461955" y="3224650"/>
                  <a:pt x="1780224" y="3214383"/>
                </a:cubicBezTo>
                <a:cubicBezTo>
                  <a:pt x="1799699" y="3213755"/>
                  <a:pt x="1816014" y="3198834"/>
                  <a:pt x="1834499" y="3192672"/>
                </a:cubicBezTo>
                <a:cubicBezTo>
                  <a:pt x="1848652" y="3187954"/>
                  <a:pt x="1863446" y="3185435"/>
                  <a:pt x="1877919" y="3181817"/>
                </a:cubicBezTo>
                <a:cubicBezTo>
                  <a:pt x="1892392" y="3170961"/>
                  <a:pt x="1908546" y="3162043"/>
                  <a:pt x="1921339" y="3149250"/>
                </a:cubicBezTo>
                <a:cubicBezTo>
                  <a:pt x="1930564" y="3140024"/>
                  <a:pt x="1934899" y="3126871"/>
                  <a:pt x="1943049" y="3116683"/>
                </a:cubicBezTo>
                <a:cubicBezTo>
                  <a:pt x="1949442" y="3108691"/>
                  <a:pt x="1957523" y="3102209"/>
                  <a:pt x="1964760" y="3094972"/>
                </a:cubicBezTo>
                <a:cubicBezTo>
                  <a:pt x="1971997" y="3076879"/>
                  <a:pt x="1980308" y="3059180"/>
                  <a:pt x="1986470" y="3040694"/>
                </a:cubicBezTo>
                <a:cubicBezTo>
                  <a:pt x="1991188" y="3026540"/>
                  <a:pt x="1991784" y="3011124"/>
                  <a:pt x="1997325" y="2997272"/>
                </a:cubicBezTo>
                <a:cubicBezTo>
                  <a:pt x="2006340" y="2974735"/>
                  <a:pt x="2019626" y="2954135"/>
                  <a:pt x="2029890" y="2932139"/>
                </a:cubicBezTo>
                <a:cubicBezTo>
                  <a:pt x="2044960" y="2899844"/>
                  <a:pt x="2056826" y="2866035"/>
                  <a:pt x="2073310" y="2834439"/>
                </a:cubicBezTo>
                <a:cubicBezTo>
                  <a:pt x="2100298" y="2782710"/>
                  <a:pt x="2134058" y="2734648"/>
                  <a:pt x="2160150" y="2682461"/>
                </a:cubicBezTo>
                <a:cubicBezTo>
                  <a:pt x="2171005" y="2660750"/>
                  <a:pt x="2184002" y="2639984"/>
                  <a:pt x="2192715" y="2617328"/>
                </a:cubicBezTo>
                <a:cubicBezTo>
                  <a:pt x="2202171" y="2592741"/>
                  <a:pt x="2206095" y="2566330"/>
                  <a:pt x="2214425" y="2541339"/>
                </a:cubicBezTo>
                <a:cubicBezTo>
                  <a:pt x="2303390" y="2274430"/>
                  <a:pt x="2193164" y="2620412"/>
                  <a:pt x="2279555" y="2378505"/>
                </a:cubicBezTo>
                <a:cubicBezTo>
                  <a:pt x="2283312" y="2367986"/>
                  <a:pt x="2307365" y="2282869"/>
                  <a:pt x="2312120" y="2259094"/>
                </a:cubicBezTo>
                <a:cubicBezTo>
                  <a:pt x="2321146" y="2213964"/>
                  <a:pt x="2326879" y="2163158"/>
                  <a:pt x="2333830" y="2117972"/>
                </a:cubicBezTo>
                <a:cubicBezTo>
                  <a:pt x="2339722" y="2079670"/>
                  <a:pt x="2347071" y="2036674"/>
                  <a:pt x="2355540" y="1998561"/>
                </a:cubicBezTo>
                <a:cubicBezTo>
                  <a:pt x="2368119" y="1941953"/>
                  <a:pt x="2369274" y="1957804"/>
                  <a:pt x="2377250" y="1890005"/>
                </a:cubicBezTo>
                <a:cubicBezTo>
                  <a:pt x="2381920" y="1850311"/>
                  <a:pt x="2383148" y="1810253"/>
                  <a:pt x="2388105" y="1770594"/>
                </a:cubicBezTo>
                <a:cubicBezTo>
                  <a:pt x="2390393" y="1752286"/>
                  <a:pt x="2396351" y="1734582"/>
                  <a:pt x="2398960" y="1716316"/>
                </a:cubicBezTo>
                <a:cubicBezTo>
                  <a:pt x="2419797" y="1570447"/>
                  <a:pt x="2398073" y="1665586"/>
                  <a:pt x="2420670" y="1575194"/>
                </a:cubicBezTo>
                <a:cubicBezTo>
                  <a:pt x="2424289" y="1542627"/>
                  <a:pt x="2427195" y="1509974"/>
                  <a:pt x="2431526" y="1477494"/>
                </a:cubicBezTo>
                <a:cubicBezTo>
                  <a:pt x="2434435" y="1455676"/>
                  <a:pt x="2440191" y="1434262"/>
                  <a:pt x="2442381" y="1412360"/>
                </a:cubicBezTo>
                <a:cubicBezTo>
                  <a:pt x="2447434" y="1361824"/>
                  <a:pt x="2449618" y="1311042"/>
                  <a:pt x="2453236" y="1260383"/>
                </a:cubicBezTo>
                <a:cubicBezTo>
                  <a:pt x="2449618" y="1068601"/>
                  <a:pt x="2448666" y="876751"/>
                  <a:pt x="2442381" y="685038"/>
                </a:cubicBezTo>
                <a:cubicBezTo>
                  <a:pt x="2441425" y="655880"/>
                  <a:pt x="2432716" y="627342"/>
                  <a:pt x="2431526" y="598193"/>
                </a:cubicBezTo>
                <a:cubicBezTo>
                  <a:pt x="2425474" y="449913"/>
                  <a:pt x="2427409" y="301365"/>
                  <a:pt x="2420670" y="153115"/>
                </a:cubicBezTo>
                <a:cubicBezTo>
                  <a:pt x="2419729" y="132402"/>
                  <a:pt x="2400155" y="102442"/>
                  <a:pt x="2388105" y="87982"/>
                </a:cubicBezTo>
                <a:cubicBezTo>
                  <a:pt x="2378277" y="76188"/>
                  <a:pt x="2368960" y="62871"/>
                  <a:pt x="2355540" y="55415"/>
                </a:cubicBezTo>
                <a:cubicBezTo>
                  <a:pt x="2320572" y="35987"/>
                  <a:pt x="2207769" y="15694"/>
                  <a:pt x="2181860" y="11993"/>
                </a:cubicBezTo>
                <a:cubicBezTo>
                  <a:pt x="2156532" y="8375"/>
                  <a:pt x="2131438" y="2203"/>
                  <a:pt x="2105875" y="1138"/>
                </a:cubicBezTo>
                <a:cubicBezTo>
                  <a:pt x="2044416" y="-1423"/>
                  <a:pt x="1982851" y="1138"/>
                  <a:pt x="1921339" y="1138"/>
                </a:cubicBezTo>
              </a:path>
            </a:pathLst>
          </a:custGeom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24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USER SUPPORT</a:t>
            </a:r>
            <a:br>
              <a:rPr lang="en-US" dirty="0" smtClean="0"/>
            </a:br>
            <a:r>
              <a:rPr lang="en-US" dirty="0" err="1" smtClean="0"/>
              <a:t>HelpDESk</a:t>
            </a:r>
            <a:r>
              <a:rPr lang="en-US" dirty="0" smtClean="0"/>
              <a:t> statistics</a:t>
            </a:r>
          </a:p>
        </p:txBody>
      </p:sp>
      <p:sp>
        <p:nvSpPr>
          <p:cNvPr id="29699" name="Text Placeholder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GMQS ACTIVITIES</a:t>
            </a:r>
            <a:endParaRPr lang="en-US" dirty="0" smtClean="0"/>
          </a:p>
        </p:txBody>
      </p:sp>
      <p:sp>
        <p:nvSpPr>
          <p:cNvPr id="20482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20483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20484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889E55-5E7C-435B-8D0C-BCA675A07393}" type="slidenum">
              <a:rPr lang="en-US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3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Number of issues – HDF4 vs. HDF5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280" name="Footer Placeholder 27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279" name="Slide Number Placeholder 27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1684045"/>
              </p:ext>
            </p:extLst>
          </p:nvPr>
        </p:nvGraphicFramePr>
        <p:xfrm>
          <a:off x="152400" y="1219200"/>
          <a:ext cx="8854836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8876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HDF4 issues by </a:t>
            </a:r>
            <a:r>
              <a:rPr lang="en-US" dirty="0" smtClean="0"/>
              <a:t>category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275299"/>
              </p:ext>
            </p:extLst>
          </p:nvPr>
        </p:nvGraphicFramePr>
        <p:xfrm>
          <a:off x="152399" y="1066800"/>
          <a:ext cx="8800859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17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HDF5 issues by </a:t>
            </a:r>
            <a:r>
              <a:rPr lang="en-US" dirty="0" smtClean="0"/>
              <a:t>category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6442277"/>
              </p:ext>
            </p:extLst>
          </p:nvPr>
        </p:nvGraphicFramePr>
        <p:xfrm>
          <a:off x="228600" y="1219200"/>
          <a:ext cx="8663346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814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USER SUPPORT</a:t>
            </a:r>
            <a:br>
              <a:rPr lang="en-US" dirty="0" smtClean="0"/>
            </a:br>
            <a:r>
              <a:rPr lang="en-US" dirty="0" smtClean="0"/>
              <a:t>Community </a:t>
            </a:r>
            <a:r>
              <a:rPr lang="en-US" dirty="0" err="1" smtClean="0"/>
              <a:t>envolvement</a:t>
            </a:r>
            <a:endParaRPr lang="en-US" dirty="0" smtClean="0"/>
          </a:p>
        </p:txBody>
      </p:sp>
      <p:sp>
        <p:nvSpPr>
          <p:cNvPr id="29699" name="Text Placeholder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GMQS ACTIVITIES</a:t>
            </a:r>
            <a:endParaRPr lang="en-US" dirty="0" smtClean="0"/>
          </a:p>
        </p:txBody>
      </p:sp>
      <p:sp>
        <p:nvSpPr>
          <p:cNvPr id="20482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20483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20484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889E55-5E7C-435B-8D0C-BCA675A07393}" type="slidenum">
              <a:rPr lang="en-US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7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hdf-forum@hdfgroup.org</a:t>
            </a:r>
            <a:endParaRPr lang="en-US" sz="22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89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err="1" smtClean="0"/>
              <a:t>hdf</a:t>
            </a:r>
            <a:r>
              <a:rPr lang="en-US" dirty="0" smtClean="0"/>
              <a:t>-forum members help with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Release testing</a:t>
            </a:r>
          </a:p>
          <a:p>
            <a:pPr lvl="0"/>
            <a:r>
              <a:rPr lang="en-US" dirty="0" smtClean="0"/>
              <a:t>Maintaining CMake build systems on platforms beyond Windows</a:t>
            </a:r>
          </a:p>
          <a:p>
            <a:pPr lvl="0"/>
            <a:r>
              <a:rPr lang="en-US" dirty="0" smtClean="0"/>
              <a:t>Answering questions</a:t>
            </a:r>
          </a:p>
          <a:p>
            <a:pPr lvl="1"/>
            <a:r>
              <a:rPr lang="en-US" dirty="0" smtClean="0"/>
              <a:t>The HDF Group’s </a:t>
            </a:r>
            <a:r>
              <a:rPr lang="en-US" dirty="0" err="1" smtClean="0"/>
              <a:t>HelpDesk</a:t>
            </a:r>
            <a:r>
              <a:rPr lang="en-US" dirty="0" smtClean="0"/>
              <a:t> focuses on ESDIS and other paying customers while referring users to FORUM for difficult topics that require domain knowledge or very specific HDF5 usage</a:t>
            </a:r>
          </a:p>
          <a:p>
            <a:pPr lvl="0"/>
            <a:r>
              <a:rPr lang="en-US" dirty="0" smtClean="0"/>
              <a:t>Securing funding, especially for parallel HDF5</a:t>
            </a:r>
          </a:p>
        </p:txBody>
      </p:sp>
    </p:spTree>
    <p:extLst>
      <p:ext uri="{BB962C8B-B14F-4D97-AF65-F5344CB8AC3E}">
        <p14:creationId xmlns:p14="http://schemas.microsoft.com/office/powerpoint/2010/main" val="4764701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Most discussed </a:t>
            </a:r>
            <a:r>
              <a:rPr lang="en-US" dirty="0" err="1" smtClean="0"/>
              <a:t>hdf</a:t>
            </a:r>
            <a:r>
              <a:rPr lang="en-US" dirty="0" smtClean="0"/>
              <a:t>-forum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Parallel questions and performance</a:t>
            </a:r>
          </a:p>
          <a:p>
            <a:pPr lvl="0"/>
            <a:r>
              <a:rPr lang="en-US" dirty="0" smtClean="0"/>
              <a:t>Windows including .NET</a:t>
            </a:r>
          </a:p>
          <a:p>
            <a:pPr lvl="0"/>
            <a:r>
              <a:rPr lang="en-US" dirty="0" smtClean="0"/>
              <a:t>Compound </a:t>
            </a:r>
            <a:r>
              <a:rPr lang="en-US" dirty="0" err="1" smtClean="0"/>
              <a:t>datatypes</a:t>
            </a:r>
            <a:endParaRPr lang="en-US" dirty="0" smtClean="0"/>
          </a:p>
          <a:p>
            <a:pPr lvl="0"/>
            <a:r>
              <a:rPr lang="en-US" dirty="0" smtClean="0"/>
              <a:t>Searching for data in HDF5 files</a:t>
            </a:r>
          </a:p>
          <a:p>
            <a:pPr lvl="0"/>
            <a:r>
              <a:rPr lang="en-US" dirty="0" smtClean="0"/>
              <a:t>How to organize data in the HDF5 files</a:t>
            </a:r>
          </a:p>
          <a:p>
            <a:pPr lvl="0"/>
            <a:r>
              <a:rPr lang="en-US" dirty="0" smtClean="0"/>
              <a:t>Fortran and C++ interfaces </a:t>
            </a:r>
          </a:p>
          <a:p>
            <a:pPr lvl="0"/>
            <a:r>
              <a:rPr lang="en-US" dirty="0" smtClean="0"/>
              <a:t>Bug reports</a:t>
            </a:r>
          </a:p>
        </p:txBody>
      </p:sp>
    </p:spTree>
    <p:extLst>
      <p:ext uri="{BB962C8B-B14F-4D97-AF65-F5344CB8AC3E}">
        <p14:creationId xmlns:p14="http://schemas.microsoft.com/office/powerpoint/2010/main" val="21256036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HDF-FORUM Usage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43</a:t>
            </a:fld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563576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9806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 product maintenance</a:t>
            </a:r>
          </a:p>
        </p:txBody>
      </p:sp>
      <p:sp>
        <p:nvSpPr>
          <p:cNvPr id="29699" name="Text Placeholder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GMQS Activities</a:t>
            </a:r>
          </a:p>
        </p:txBody>
      </p:sp>
      <p:sp>
        <p:nvSpPr>
          <p:cNvPr id="20482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20483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20484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889E55-5E7C-435B-8D0C-BCA675A07393}" type="slidenum">
              <a:rPr lang="en-US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3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Issues and their Priorities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Must Fix</a:t>
            </a:r>
          </a:p>
          <a:p>
            <a:pPr lvl="1"/>
            <a:r>
              <a:rPr lang="en-US" dirty="0"/>
              <a:t>Data corruption</a:t>
            </a:r>
          </a:p>
          <a:p>
            <a:pPr lvl="1"/>
            <a:r>
              <a:rPr lang="en-US" dirty="0"/>
              <a:t>Portability</a:t>
            </a:r>
          </a:p>
          <a:p>
            <a:pPr lvl="1"/>
            <a:r>
              <a:rPr lang="en-US" dirty="0"/>
              <a:t>Backward and Forward Compatibility</a:t>
            </a:r>
          </a:p>
          <a:p>
            <a:pPr lvl="1"/>
            <a:r>
              <a:rPr lang="en-US" dirty="0"/>
              <a:t>Funded Request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Fix after “Must Fix”</a:t>
            </a:r>
          </a:p>
          <a:p>
            <a:pPr lvl="1"/>
            <a:r>
              <a:rPr lang="en-US" dirty="0"/>
              <a:t>Power User Request</a:t>
            </a:r>
          </a:p>
          <a:p>
            <a:pPr lvl="1"/>
            <a:r>
              <a:rPr lang="en-US" dirty="0"/>
              <a:t>Tools</a:t>
            </a:r>
          </a:p>
          <a:p>
            <a:pPr lvl="1"/>
            <a:r>
              <a:rPr lang="en-US" dirty="0" smtClean="0"/>
              <a:t>Library </a:t>
            </a:r>
            <a:r>
              <a:rPr lang="en-US" dirty="0"/>
              <a:t>issues</a:t>
            </a:r>
          </a:p>
          <a:p>
            <a:pPr lvl="1"/>
            <a:r>
              <a:rPr lang="en-US" dirty="0" smtClean="0"/>
              <a:t>Build </a:t>
            </a:r>
            <a:r>
              <a:rPr lang="en-US" dirty="0"/>
              <a:t>Infrastructure</a:t>
            </a:r>
          </a:p>
          <a:p>
            <a:r>
              <a:rPr lang="en-US" dirty="0"/>
              <a:t>When resources permit</a:t>
            </a:r>
          </a:p>
          <a:p>
            <a:pPr lvl="1"/>
            <a:r>
              <a:rPr lang="en-US" dirty="0"/>
              <a:t>Wrappers</a:t>
            </a:r>
          </a:p>
          <a:p>
            <a:pPr lvl="1"/>
            <a:r>
              <a:rPr lang="en-US" dirty="0"/>
              <a:t>HL Libraries</a:t>
            </a:r>
          </a:p>
          <a:p>
            <a:pPr lvl="1"/>
            <a:r>
              <a:rPr lang="en-US" dirty="0"/>
              <a:t>Other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02BCC6-A6E9-4477-A97A-8C49FEE5DBAF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27875" y="5867400"/>
            <a:ext cx="44936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Need your input on priorities!</a:t>
            </a:r>
            <a:endParaRPr lang="en-US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264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Maintenance Releases 2011 – 2012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3677480"/>
              </p:ext>
            </p:extLst>
          </p:nvPr>
        </p:nvGraphicFramePr>
        <p:xfrm>
          <a:off x="228600" y="1295400"/>
          <a:ext cx="8686802" cy="31140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085850"/>
                <a:gridCol w="807244"/>
                <a:gridCol w="807244"/>
                <a:gridCol w="807244"/>
                <a:gridCol w="807244"/>
                <a:gridCol w="807244"/>
                <a:gridCol w="807244"/>
                <a:gridCol w="807244"/>
                <a:gridCol w="807244"/>
                <a:gridCol w="1143000"/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May 2011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Nov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Dec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Feb 2012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Mar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May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Aug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Nov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Dec-Jan 2013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HDF4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4.2.7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4.2.7-patch1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4.2.8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Code freeze for 4.2.9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HDF5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1.8.7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1.8.8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1.8.9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1.8.10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H4toH5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2.2.1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Code freeze for 2.2.2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Java Products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2.8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2.9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615814" y="5871593"/>
            <a:ext cx="16102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3AA214"/>
                </a:solidFill>
                <a:latin typeface="Arial"/>
                <a:cs typeface="Arial"/>
              </a:rPr>
              <a:t>Future releases</a:t>
            </a:r>
            <a:endParaRPr lang="en-US" sz="1600" dirty="0">
              <a:solidFill>
                <a:srgbClr val="3AA214"/>
              </a:solidFill>
              <a:latin typeface="Arial"/>
              <a:cs typeface="Arial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5334000" y="1295400"/>
            <a:ext cx="0" cy="312420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90687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HDF products Releases Highlights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GMQS Activities</a:t>
            </a:r>
            <a:endParaRPr lang="en-US" dirty="0"/>
          </a:p>
        </p:txBody>
      </p:sp>
      <p:sp>
        <p:nvSpPr>
          <p:cNvPr id="116738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11673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11674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F2289256-BE45-4D0B-9EDB-7AE31127D162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8365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 4.2.7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ym typeface="Wingdings"/>
              </a:rPr>
              <a:t>Released in February 2012</a:t>
            </a:r>
            <a:endParaRPr lang="en-US" sz="2800" i="1" dirty="0" smtClean="0">
              <a:sym typeface="Wingdings"/>
            </a:endParaRPr>
          </a:p>
          <a:p>
            <a:r>
              <a:rPr lang="en-US" sz="2800" dirty="0" smtClean="0"/>
              <a:t>New features </a:t>
            </a:r>
          </a:p>
          <a:p>
            <a:pPr lvl="1"/>
            <a:r>
              <a:rPr lang="en-US" sz="2400" dirty="0" smtClean="0"/>
              <a:t>More functions to support H4 mapping project</a:t>
            </a:r>
          </a:p>
          <a:p>
            <a:pPr lvl="1"/>
            <a:r>
              <a:rPr lang="en-US" dirty="0" smtClean="0"/>
              <a:t>Support for Linux PPC64 with IBM XL Fortran</a:t>
            </a:r>
          </a:p>
          <a:p>
            <a:r>
              <a:rPr lang="en-US" sz="2800" dirty="0" smtClean="0"/>
              <a:t>Minor bug fixes and </a:t>
            </a:r>
            <a:r>
              <a:rPr lang="en-US" sz="2800" dirty="0" err="1" smtClean="0"/>
              <a:t>docmentation</a:t>
            </a:r>
            <a:r>
              <a:rPr lang="en-US" sz="2800" dirty="0" smtClean="0"/>
              <a:t> improvements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96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 4.2.7-patch1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ym typeface="Wingdings"/>
              </a:rPr>
              <a:t>Released in March 2012</a:t>
            </a:r>
            <a:endParaRPr lang="en-US" sz="2800" i="1" dirty="0" smtClean="0">
              <a:sym typeface="Wingdings"/>
            </a:endParaRPr>
          </a:p>
          <a:p>
            <a:r>
              <a:rPr lang="en-US" sz="2800" dirty="0" smtClean="0"/>
              <a:t>Fixes configuration problems for compilers with “-” in the name</a:t>
            </a:r>
          </a:p>
          <a:p>
            <a:r>
              <a:rPr lang="en-US" dirty="0" smtClean="0"/>
              <a:t>HDF 4.2.7 source code/binaries NOT AFFECTED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3581400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83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Preview of HDF 4.2.8 and 4.2.9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ym typeface="Wingdings"/>
              </a:rPr>
              <a:t>HDF 4.2.8</a:t>
            </a:r>
          </a:p>
          <a:p>
            <a:pPr lvl="1"/>
            <a:r>
              <a:rPr lang="en-US" dirty="0">
                <a:sym typeface="Wingdings"/>
              </a:rPr>
              <a:t>I</a:t>
            </a:r>
            <a:r>
              <a:rPr lang="en-US" sz="2400" dirty="0" smtClean="0">
                <a:sym typeface="Wingdings"/>
              </a:rPr>
              <a:t>mprovements to support HDF4 mapping project</a:t>
            </a:r>
          </a:p>
          <a:p>
            <a:pPr lvl="1"/>
            <a:r>
              <a:rPr lang="en-US" dirty="0" smtClean="0">
                <a:sym typeface="Wingdings"/>
              </a:rPr>
              <a:t>Port</a:t>
            </a:r>
            <a:r>
              <a:rPr lang="en-US" i="1" dirty="0" smtClean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to Mac OS 10.7.* (Lion)</a:t>
            </a:r>
            <a:endParaRPr lang="en-US" sz="2400" i="1" dirty="0" smtClean="0">
              <a:sym typeface="Wingdings"/>
            </a:endParaRPr>
          </a:p>
          <a:p>
            <a:r>
              <a:rPr lang="en-US" sz="2800" dirty="0" smtClean="0"/>
              <a:t>HDF 4.2.9</a:t>
            </a:r>
          </a:p>
          <a:p>
            <a:pPr lvl="1"/>
            <a:r>
              <a:rPr lang="en-US" sz="2400" dirty="0" smtClean="0"/>
              <a:t>Improve portability by stressing “self-configuration”</a:t>
            </a:r>
          </a:p>
          <a:p>
            <a:pPr lvl="1"/>
            <a:r>
              <a:rPr lang="en-US" dirty="0" smtClean="0"/>
              <a:t>Clean HDF4 issues database </a:t>
            </a:r>
          </a:p>
          <a:p>
            <a:pPr lvl="1"/>
            <a:r>
              <a:rPr lang="en-US" dirty="0" smtClean="0"/>
              <a:t>Finalize transition to </a:t>
            </a:r>
            <a:r>
              <a:rPr lang="en-US" dirty="0" err="1" smtClean="0"/>
              <a:t>CMake</a:t>
            </a:r>
            <a:r>
              <a:rPr lang="en-US" dirty="0" smtClean="0"/>
              <a:t> on Windows  (no MS VS project files in the source code!)</a:t>
            </a:r>
            <a:endParaRPr lang="en-US" sz="2400" dirty="0" smtClean="0"/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300" y="2277782"/>
            <a:ext cx="698500" cy="8464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4876800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25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HDF5 1.8.7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Released in May 2011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ew features</a:t>
            </a:r>
          </a:p>
          <a:p>
            <a:pPr lvl="2"/>
            <a:r>
              <a:rPr lang="en-US" dirty="0" smtClean="0"/>
              <a:t>Added “silent make mode” to simplify output during builds</a:t>
            </a:r>
          </a:p>
          <a:p>
            <a:pPr lvl="2"/>
            <a:r>
              <a:rPr lang="en-US" dirty="0" smtClean="0"/>
              <a:t>Allow dimension size to be 0 (no data can be written); don’t confuse with H5S_NULL (empty</a:t>
            </a:r>
            <a:r>
              <a:rPr lang="en-US" dirty="0"/>
              <a:t>)</a:t>
            </a:r>
            <a:endParaRPr lang="en-US" dirty="0" smtClean="0"/>
          </a:p>
          <a:p>
            <a:pPr lvl="1"/>
            <a:r>
              <a:rPr lang="en-US" dirty="0" smtClean="0"/>
              <a:t>Improved performance by allowing caching files open through external links</a:t>
            </a:r>
          </a:p>
          <a:p>
            <a:pPr lvl="1"/>
            <a:r>
              <a:rPr lang="en-US" dirty="0" smtClean="0"/>
              <a:t>Added several verbose levels to h5diff</a:t>
            </a:r>
          </a:p>
          <a:p>
            <a:pPr lvl="1"/>
            <a:r>
              <a:rPr lang="en-US" dirty="0" smtClean="0"/>
              <a:t>Added an option to enable error stack in h5dump </a:t>
            </a:r>
          </a:p>
          <a:p>
            <a:pPr lvl="1"/>
            <a:r>
              <a:rPr lang="en-US" dirty="0" smtClean="0"/>
              <a:t>Improved Fortran H5LT functions to handle arrays of 4 to 7 dimensions (before up 3D arrays only)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34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HDF5 1.8.8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Released in November 2011</a:t>
            </a:r>
          </a:p>
          <a:p>
            <a:pPr lvl="1"/>
            <a:r>
              <a:rPr lang="en-US" dirty="0" smtClean="0"/>
              <a:t>Added support for Fortran 2003</a:t>
            </a:r>
          </a:p>
          <a:p>
            <a:pPr lvl="2"/>
            <a:r>
              <a:rPr lang="en-US" dirty="0" smtClean="0"/>
              <a:t>Simplified and enhanced many existing routines</a:t>
            </a:r>
          </a:p>
          <a:p>
            <a:pPr lvl="2"/>
            <a:r>
              <a:rPr lang="en-US" dirty="0" smtClean="0"/>
              <a:t>Added support for new routines (e.g., functions with callbacks)</a:t>
            </a:r>
          </a:p>
          <a:p>
            <a:pPr lvl="2"/>
            <a:r>
              <a:rPr lang="en-US" dirty="0" smtClean="0"/>
              <a:t>Enabled support for all kinds of INTEGER and REAL</a:t>
            </a:r>
          </a:p>
          <a:p>
            <a:pPr lvl="2"/>
            <a:r>
              <a:rPr lang="en-US" dirty="0" smtClean="0"/>
              <a:t>Efficient reading/writing of HDF5 compound </a:t>
            </a:r>
            <a:r>
              <a:rPr lang="en-US" dirty="0" err="1" smtClean="0"/>
              <a:t>datatypes</a:t>
            </a:r>
            <a:endParaRPr lang="en-US" dirty="0" smtClean="0"/>
          </a:p>
          <a:p>
            <a:pPr marL="114300" indent="0">
              <a:buNone/>
            </a:pPr>
            <a:r>
              <a:rPr lang="en-US" sz="2000" dirty="0" smtClean="0">
                <a:hlinkClick r:id="rId2"/>
              </a:rPr>
              <a:t>http</a:t>
            </a:r>
            <a:r>
              <a:rPr lang="en-US" sz="2000" dirty="0">
                <a:hlinkClick r:id="rId2"/>
              </a:rPr>
              <a:t>://www.hdfgroup.org/HDF5/doc/fortran/NewFeatures_F2003.</a:t>
            </a:r>
            <a:r>
              <a:rPr lang="en-US" sz="2000" dirty="0" smtClean="0">
                <a:hlinkClick r:id="rId2"/>
              </a:rPr>
              <a:t>pdf</a:t>
            </a:r>
            <a:endParaRPr lang="en-US" sz="2000" dirty="0" smtClean="0"/>
          </a:p>
          <a:p>
            <a:pPr marL="857250" lvl="1"/>
            <a:r>
              <a:rPr lang="en-US" dirty="0" smtClean="0"/>
              <a:t>Added Fortran wrappers for Dimension Scale APIs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34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HDF5 1.8.8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Released in November 2011</a:t>
            </a:r>
          </a:p>
          <a:p>
            <a:r>
              <a:rPr lang="en-US" dirty="0" smtClean="0"/>
              <a:t>Improved VFD layer interoperability between Windows and Linux</a:t>
            </a:r>
          </a:p>
          <a:p>
            <a:r>
              <a:rPr lang="en-US" dirty="0" smtClean="0"/>
              <a:t>Improved parallel library by taking advantage of special collective I/O and complex derived datatype MPI functionality</a:t>
            </a:r>
          </a:p>
          <a:p>
            <a:r>
              <a:rPr lang="en-US" dirty="0" smtClean="0"/>
              <a:t>Improved h5diff functionality</a:t>
            </a:r>
          </a:p>
          <a:p>
            <a:r>
              <a:rPr lang="en-US" dirty="0" smtClean="0"/>
              <a:t>Improved h5repack to handle object references stored in the HDF5 attributes</a:t>
            </a:r>
          </a:p>
          <a:p>
            <a:pPr lvl="1"/>
            <a:r>
              <a:rPr lang="en-US" dirty="0" smtClean="0"/>
              <a:t>It is safe to use h5repack on netCDF-4 files now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54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Preview of HDF5 1.8.9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Coming in May 2012</a:t>
            </a:r>
          </a:p>
          <a:p>
            <a:r>
              <a:rPr lang="en-US" dirty="0" smtClean="0"/>
              <a:t>New function</a:t>
            </a:r>
          </a:p>
          <a:p>
            <a:pPr lvl="1"/>
            <a:r>
              <a:rPr lang="en-US" dirty="0" smtClean="0"/>
              <a:t>H5LTpath_valid to check if path exists in an HDF5 file</a:t>
            </a:r>
          </a:p>
          <a:p>
            <a:r>
              <a:rPr lang="en-US" dirty="0" smtClean="0"/>
              <a:t>Tools improvements</a:t>
            </a:r>
          </a:p>
          <a:p>
            <a:pPr lvl="1"/>
            <a:r>
              <a:rPr lang="en-US" dirty="0" smtClean="0"/>
              <a:t>H5dump allow * in filenames</a:t>
            </a:r>
          </a:p>
          <a:p>
            <a:pPr lvl="1"/>
            <a:r>
              <a:rPr lang="en-US" dirty="0" smtClean="0"/>
              <a:t>H5dump can display attributes with “/” and datasets with “[“ in their names</a:t>
            </a:r>
          </a:p>
          <a:p>
            <a:pPr lvl="1"/>
            <a:r>
              <a:rPr lang="en-US" dirty="0" smtClean="0"/>
              <a:t>H5repack considers chunking layout when writing </a:t>
            </a:r>
            <a:r>
              <a:rPr lang="en-US" dirty="0" err="1" smtClean="0"/>
              <a:t>datatsets</a:t>
            </a:r>
            <a:r>
              <a:rPr lang="en-US" dirty="0" smtClean="0"/>
              <a:t> by </a:t>
            </a:r>
            <a:r>
              <a:rPr lang="en-US" dirty="0" err="1" smtClean="0"/>
              <a:t>hyperslabs</a:t>
            </a:r>
            <a:endParaRPr lang="en-US" dirty="0" smtClean="0"/>
          </a:p>
          <a:p>
            <a:r>
              <a:rPr lang="en-US" dirty="0" smtClean="0"/>
              <a:t>Removed defects from several “corner cases” that cause file corruption or </a:t>
            </a:r>
            <a:r>
              <a:rPr lang="en-US" dirty="0" err="1" smtClean="0"/>
              <a:t>seg</a:t>
            </a:r>
            <a:r>
              <a:rPr lang="en-US" dirty="0" smtClean="0"/>
              <a:t> faults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05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052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152400"/>
            <a:ext cx="7162800" cy="609600"/>
          </a:xfrm>
        </p:spPr>
        <p:txBody>
          <a:bodyPr/>
          <a:lstStyle/>
          <a:p>
            <a:pPr>
              <a:defRPr/>
            </a:pPr>
            <a:r>
              <a:rPr lang="en-US" sz="3200" dirty="0" smtClean="0"/>
              <a:t>Major Improvements</a:t>
            </a:r>
            <a:endParaRPr lang="en-US" sz="3200" dirty="0"/>
          </a:p>
        </p:txBody>
      </p:sp>
      <p:sp>
        <p:nvSpPr>
          <p:cNvPr id="10243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295400"/>
            <a:ext cx="79248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h5dump</a:t>
            </a:r>
          </a:p>
          <a:p>
            <a:pPr lvl="1"/>
            <a:r>
              <a:rPr lang="en-US" dirty="0" smtClean="0"/>
              <a:t>Show </a:t>
            </a:r>
            <a:r>
              <a:rPr lang="en-US" dirty="0"/>
              <a:t>attributes containing "/"  for "-a" option</a:t>
            </a:r>
          </a:p>
          <a:p>
            <a:pPr lvl="1"/>
            <a:r>
              <a:rPr lang="en-US" dirty="0"/>
              <a:t>Support </a:t>
            </a:r>
            <a:r>
              <a:rPr lang="en-US" dirty="0" smtClean="0"/>
              <a:t>wildcard </a:t>
            </a:r>
            <a:r>
              <a:rPr lang="en-US" dirty="0"/>
              <a:t>in the filename     </a:t>
            </a:r>
          </a:p>
          <a:p>
            <a:r>
              <a:rPr lang="en-US" dirty="0" smtClean="0"/>
              <a:t>h5repack</a:t>
            </a:r>
            <a:endParaRPr lang="en-US" dirty="0"/>
          </a:p>
          <a:p>
            <a:pPr lvl="1"/>
            <a:r>
              <a:rPr lang="en-US" dirty="0" smtClean="0"/>
              <a:t>100x speedup for </a:t>
            </a:r>
            <a:r>
              <a:rPr lang="en-US" dirty="0"/>
              <a:t>some </a:t>
            </a:r>
            <a:r>
              <a:rPr lang="en-US" dirty="0" smtClean="0"/>
              <a:t>cases involving chunking</a:t>
            </a:r>
            <a:endParaRPr lang="en-US" dirty="0"/>
          </a:p>
          <a:p>
            <a:r>
              <a:rPr lang="en-US" dirty="0" smtClean="0"/>
              <a:t>h5diff</a:t>
            </a:r>
            <a:endParaRPr lang="en-US" dirty="0"/>
          </a:p>
          <a:p>
            <a:pPr lvl="1"/>
            <a:r>
              <a:rPr lang="en-US" dirty="0" smtClean="0"/>
              <a:t>Add options </a:t>
            </a:r>
            <a:r>
              <a:rPr lang="en-US" dirty="0"/>
              <a:t>to show different levels of information</a:t>
            </a:r>
          </a:p>
          <a:p>
            <a:pPr lvl="1"/>
            <a:r>
              <a:rPr lang="en-US" dirty="0" smtClean="0"/>
              <a:t>Add flag to </a:t>
            </a:r>
            <a:r>
              <a:rPr lang="en-US" dirty="0"/>
              <a:t>exclude objects from </a:t>
            </a:r>
            <a:r>
              <a:rPr lang="en-US" dirty="0" smtClean="0"/>
              <a:t>comparison</a:t>
            </a:r>
          </a:p>
          <a:p>
            <a:r>
              <a:rPr lang="en-US" dirty="0" smtClean="0"/>
              <a:t>Major bug fixes for many tools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64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Platform support </a:t>
            </a:r>
            <a:r>
              <a:rPr lang="en-US" dirty="0"/>
              <a:t>issues </a:t>
            </a: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GMAS Activities</a:t>
            </a:r>
            <a:endParaRPr lang="en-US" dirty="0"/>
          </a:p>
        </p:txBody>
      </p:sp>
      <p:sp>
        <p:nvSpPr>
          <p:cNvPr id="116738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11673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11674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F2289256-BE45-4D0B-9EDB-7AE31127D162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121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HDF4 Platforms Supported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57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577225"/>
              </p:ext>
            </p:extLst>
          </p:nvPr>
        </p:nvGraphicFramePr>
        <p:xfrm>
          <a:off x="1524000" y="1066800"/>
          <a:ext cx="6096000" cy="5501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OS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Compilers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Linux 2.6 PPC64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GNU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C and Fortran 4.4.6 and IBM XL Fortran V13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Linux 2.6 CentOS-5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GNU C and Fortran 4.1.2</a:t>
                      </a:r>
                    </a:p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Intel C and Fortran v. 12</a:t>
                      </a:r>
                    </a:p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PGI C and Fortran v. 11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Linux 2.6 x86_64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GNU C and Fortran 4.1.2</a:t>
                      </a:r>
                    </a:p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Intel C and Fortran v. 12</a:t>
                      </a:r>
                    </a:p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PGI C and Fortran v. 11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Linux </a:t>
                      </a:r>
                      <a:r>
                        <a:rPr lang="en-US" dirty="0" err="1" smtClean="0">
                          <a:latin typeface="Arial"/>
                          <a:cs typeface="Arial"/>
                        </a:rPr>
                        <a:t>Debian</a:t>
                      </a:r>
                      <a:r>
                        <a:rPr lang="en-US" dirty="0" smtClean="0">
                          <a:latin typeface="Arial"/>
                          <a:cs typeface="Arial"/>
                        </a:rPr>
                        <a:t>, Fedora, SUSE, Ubuntu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GNU C and Fortran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(default)</a:t>
                      </a:r>
                      <a:endParaRPr lang="en-US" dirty="0" smtClean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SunOS 5.10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Sun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C 5.9 and Fortran 8.3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SGI </a:t>
                      </a:r>
                      <a:r>
                        <a:rPr lang="en-US" dirty="0" err="1" smtClean="0">
                          <a:latin typeface="Arial"/>
                          <a:cs typeface="Arial"/>
                        </a:rPr>
                        <a:t>Altix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Intel C and Fortran v. 11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Windows XP, 7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32/64, Cygwin 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VS 2008, 2010, Intel 10-11, GNU C and Fortran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Mac OS X Intel 10.6.8 32/64-bit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GNU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C 4.2.1 and </a:t>
                      </a:r>
                      <a:r>
                        <a:rPr lang="en-US" baseline="0" dirty="0" err="1" smtClean="0">
                          <a:latin typeface="Arial"/>
                          <a:cs typeface="Arial"/>
                        </a:rPr>
                        <a:t>gfortran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4.6.1; Intel C and Fortran 12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617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HDF5 Platforms Supported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58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841343"/>
              </p:ext>
            </p:extLst>
          </p:nvPr>
        </p:nvGraphicFramePr>
        <p:xfrm>
          <a:off x="1524000" y="1285240"/>
          <a:ext cx="6096000" cy="414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OS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Compilers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Same as for HDF4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Same as for HDF4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AIX 5.3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IBM XL C 10.1 and Fortran 12.1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IBM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Blue Gene/P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IBM compilers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Cary Linux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PGI C, C++ and Fortran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v.11.7</a:t>
                      </a:r>
                      <a:endParaRPr lang="en-US" dirty="0" smtClean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Linux Red Hat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Enterprise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Intel C and Fortran 12.0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Windows Vista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32/64 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VS 2008, 2010, Intel 10-11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Mac OS X Intel </a:t>
                      </a:r>
                      <a:r>
                        <a:rPr lang="en-US" b="1" dirty="0" smtClean="0">
                          <a:latin typeface="Arial"/>
                          <a:cs typeface="Arial"/>
                        </a:rPr>
                        <a:t>10.7.0</a:t>
                      </a:r>
                      <a:r>
                        <a:rPr lang="en-US" dirty="0" smtClean="0">
                          <a:latin typeface="Arial"/>
                          <a:cs typeface="Arial"/>
                        </a:rPr>
                        <a:t> 32/64-bit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GNU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C 4.2.1 and </a:t>
                      </a:r>
                      <a:r>
                        <a:rPr lang="en-US" baseline="0" dirty="0" err="1" smtClean="0">
                          <a:latin typeface="Arial"/>
                          <a:cs typeface="Arial"/>
                        </a:rPr>
                        <a:t>gfortran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4.6.1 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OpenVMS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8.3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HP C, C++ and Fortran 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948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HDF4 and 5 Platforms to drop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59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454143"/>
              </p:ext>
            </p:extLst>
          </p:nvPr>
        </p:nvGraphicFramePr>
        <p:xfrm>
          <a:off x="1600200" y="1295400"/>
          <a:ext cx="6096000" cy="193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OS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Compilers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Windows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Vista, XP(?)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VS 2008,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Intel 10, 11</a:t>
                      </a:r>
                    </a:p>
                    <a:p>
                      <a:r>
                        <a:rPr lang="en-US" baseline="0" dirty="0" smtClean="0">
                          <a:latin typeface="Arial"/>
                          <a:cs typeface="Arial"/>
                        </a:rPr>
                        <a:t>We will use </a:t>
                      </a:r>
                      <a:r>
                        <a:rPr lang="en-US" baseline="0" dirty="0" err="1" smtClean="0">
                          <a:latin typeface="Arial"/>
                          <a:cs typeface="Arial"/>
                        </a:rPr>
                        <a:t>Cmake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for building HDF software on Windows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OpenVMS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HP C, C++ and Fortran 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333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152400"/>
            <a:ext cx="77724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HDF4 and 5 Platforms to add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43118" y="4177605"/>
            <a:ext cx="728648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CC"/>
                </a:solidFill>
                <a:latin typeface="Arial"/>
                <a:cs typeface="Arial"/>
              </a:rPr>
              <a:t>We are using virtualization very successfully.</a:t>
            </a:r>
          </a:p>
          <a:p>
            <a:r>
              <a:rPr lang="en-US" sz="2800" dirty="0" smtClean="0">
                <a:solidFill>
                  <a:srgbClr val="0000CC"/>
                </a:solidFill>
                <a:latin typeface="Arial"/>
                <a:cs typeface="Arial"/>
              </a:rPr>
              <a:t>Can add any Linux or Windows flavors. </a:t>
            </a:r>
          </a:p>
          <a:p>
            <a:r>
              <a:rPr lang="en-US" sz="28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en-US" sz="2800" dirty="0" smtClean="0">
                <a:solidFill>
                  <a:srgbClr val="0000CC"/>
                </a:solidFill>
                <a:latin typeface="Arial"/>
                <a:cs typeface="Arial"/>
              </a:rPr>
              <a:t>                         Just let us know!         </a:t>
            </a:r>
            <a:endParaRPr lang="en-US" sz="2800" dirty="0">
              <a:solidFill>
                <a:srgbClr val="0000CC"/>
              </a:solidFill>
              <a:latin typeface="Arial"/>
              <a:cs typeface="Arial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349137"/>
              </p:ext>
            </p:extLst>
          </p:nvPr>
        </p:nvGraphicFramePr>
        <p:xfrm>
          <a:off x="1524000" y="1295400"/>
          <a:ext cx="6096000" cy="185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OS   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Compilers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Mac OS X </a:t>
                      </a:r>
                      <a:r>
                        <a:rPr lang="en-US" b="1" dirty="0" smtClean="0">
                          <a:latin typeface="Arial"/>
                          <a:cs typeface="Arial"/>
                        </a:rPr>
                        <a:t>10.7.*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GNU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and Intel Compilers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Windows 8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VS 2011 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Cygwin (?), </a:t>
                      </a:r>
                      <a:r>
                        <a:rPr lang="en-US" dirty="0" err="1" smtClean="0">
                          <a:latin typeface="Arial"/>
                          <a:cs typeface="Arial"/>
                        </a:rPr>
                        <a:t>MinGW</a:t>
                      </a:r>
                      <a:r>
                        <a:rPr lang="en-US" dirty="0" smtClean="0">
                          <a:latin typeface="Arial"/>
                          <a:cs typeface="Arial"/>
                        </a:rPr>
                        <a:t> (?)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Default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compilers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?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?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03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 Software Evolution</a:t>
            </a:r>
          </a:p>
        </p:txBody>
      </p:sp>
      <p:sp>
        <p:nvSpPr>
          <p:cNvPr id="29699" name="Text Placeholder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GMQS Activities</a:t>
            </a:r>
          </a:p>
        </p:txBody>
      </p:sp>
      <p:sp>
        <p:nvSpPr>
          <p:cNvPr id="20482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20483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20484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889E55-5E7C-435B-8D0C-BCA675A07393}" type="slidenum">
              <a:rPr lang="en-US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13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HDF4 Software Evolution Themes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support for H4 Mapping project</a:t>
            </a:r>
          </a:p>
          <a:p>
            <a:r>
              <a:rPr lang="en-US" dirty="0" smtClean="0"/>
              <a:t>Make HDF4 library “self-configurable”</a:t>
            </a:r>
          </a:p>
          <a:p>
            <a:pPr lvl="1"/>
            <a:r>
              <a:rPr lang="en-US" dirty="0" smtClean="0"/>
              <a:t>Improves portability</a:t>
            </a:r>
          </a:p>
          <a:p>
            <a:pPr lvl="1"/>
            <a:r>
              <a:rPr lang="en-US" dirty="0" smtClean="0"/>
              <a:t>Reduces maintenance cost</a:t>
            </a:r>
          </a:p>
          <a:p>
            <a:r>
              <a:rPr lang="en-US" dirty="0" smtClean="0"/>
              <a:t>Clean-up the code</a:t>
            </a:r>
            <a:endParaRPr lang="en-US" dirty="0" smtClean="0">
              <a:sym typeface="Wingdings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00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HDF4 Quotes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ym typeface="Wingdings"/>
              </a:rPr>
              <a:t>How we documented the code in the last century:</a:t>
            </a:r>
            <a:endParaRPr lang="en-US" dirty="0"/>
          </a:p>
          <a:p>
            <a:pPr lvl="1"/>
            <a:r>
              <a:rPr lang="en-US" i="1" dirty="0" smtClean="0"/>
              <a:t>Store </a:t>
            </a:r>
            <a:r>
              <a:rPr lang="en-US" i="1" dirty="0"/>
              <a:t>calibration information.  What is the formula? Good question </a:t>
            </a:r>
            <a:r>
              <a:rPr lang="en-US" i="1" dirty="0" smtClean="0"/>
              <a:t>–GV</a:t>
            </a:r>
          </a:p>
          <a:p>
            <a:pPr lvl="1"/>
            <a:r>
              <a:rPr lang="en-US" i="1" dirty="0"/>
              <a:t>Perhaps someone with more time can look into this later.  -</a:t>
            </a:r>
            <a:r>
              <a:rPr lang="en-US" i="1" dirty="0" smtClean="0"/>
              <a:t>QAK</a:t>
            </a:r>
          </a:p>
          <a:p>
            <a:pPr lvl="1"/>
            <a:r>
              <a:rPr lang="en-US" i="1" dirty="0"/>
              <a:t>Hmm, not working yet?... -QAK </a:t>
            </a:r>
            <a:endParaRPr lang="en-US" i="1" dirty="0" smtClean="0"/>
          </a:p>
          <a:p>
            <a:pPr lvl="1"/>
            <a:r>
              <a:rPr lang="en-US" i="1" dirty="0"/>
              <a:t>This is horribly </a:t>
            </a:r>
            <a:r>
              <a:rPr lang="en-US" i="1" dirty="0" smtClean="0"/>
              <a:t> </a:t>
            </a:r>
            <a:r>
              <a:rPr lang="en-US" i="1" dirty="0"/>
              <a:t>inefficient, but the separation-of-powers </a:t>
            </a:r>
            <a:r>
              <a:rPr lang="en-US" i="1" dirty="0" smtClean="0"/>
              <a:t>gets </a:t>
            </a:r>
            <a:r>
              <a:rPr lang="en-US" i="1" dirty="0"/>
              <a:t>really mucked up if we wait till later..</a:t>
            </a:r>
            <a:r>
              <a:rPr lang="en-US" i="1" dirty="0" smtClean="0"/>
              <a:t>. –Anonymous</a:t>
            </a:r>
          </a:p>
          <a:p>
            <a:pPr lvl="1"/>
            <a:r>
              <a:rPr lang="en-US" i="1" dirty="0" err="1" smtClean="0"/>
              <a:t>Ifdef</a:t>
            </a:r>
            <a:r>
              <a:rPr lang="en-US" i="1" dirty="0" smtClean="0"/>
              <a:t> NOT_YET, NOT_NOW, NOT_USED</a:t>
            </a:r>
            <a:endParaRPr lang="en-US" i="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HDF5 Software Evolution Themes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Concurrent </a:t>
            </a:r>
            <a:r>
              <a:rPr lang="en-US" dirty="0"/>
              <a:t>access</a:t>
            </a:r>
          </a:p>
          <a:p>
            <a:r>
              <a:rPr lang="en-US" dirty="0"/>
              <a:t>Remote Access</a:t>
            </a:r>
          </a:p>
          <a:p>
            <a:r>
              <a:rPr lang="en-US" dirty="0"/>
              <a:t>Parallel I/O performance</a:t>
            </a:r>
          </a:p>
          <a:p>
            <a:r>
              <a:rPr lang="en-US" dirty="0"/>
              <a:t>Real-time write performance</a:t>
            </a:r>
          </a:p>
          <a:p>
            <a:r>
              <a:rPr lang="en-US" dirty="0" smtClean="0"/>
              <a:t>Support for high </a:t>
            </a:r>
            <a:r>
              <a:rPr lang="en-US"/>
              <a:t>level </a:t>
            </a:r>
            <a:r>
              <a:rPr lang="en-US" smtClean="0"/>
              <a:t>libraries</a:t>
            </a:r>
            <a:endParaRPr lang="en-US" dirty="0"/>
          </a:p>
          <a:p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18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63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features in the works</a:t>
            </a:r>
            <a:endParaRPr lang="en-US" dirty="0"/>
          </a:p>
        </p:txBody>
      </p:sp>
      <p:sp>
        <p:nvSpPr>
          <p:cNvPr id="480264" name="Rectangle 8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Saving space (development completed)</a:t>
            </a:r>
          </a:p>
          <a:p>
            <a:pPr lvl="1"/>
            <a:r>
              <a:rPr lang="en-US" dirty="0"/>
              <a:t>Persistent File Free Space tracking/</a:t>
            </a:r>
            <a:r>
              <a:rPr lang="en-US" dirty="0" smtClean="0"/>
              <a:t>recovery (1.10.0)</a:t>
            </a:r>
            <a:endParaRPr lang="en-US" dirty="0"/>
          </a:p>
          <a:p>
            <a:r>
              <a:rPr lang="en-US" dirty="0" smtClean="0"/>
              <a:t>Saving time (taking more time)</a:t>
            </a:r>
          </a:p>
          <a:p>
            <a:pPr lvl="1"/>
            <a:r>
              <a:rPr lang="en-US" dirty="0" smtClean="0"/>
              <a:t>Asynchronous I/O</a:t>
            </a:r>
          </a:p>
          <a:p>
            <a:pPr lvl="2"/>
            <a:r>
              <a:rPr lang="en-US" dirty="0" smtClean="0"/>
              <a:t>Allow an application to proceed while the HDF5 library performs I/O (1.10.0)</a:t>
            </a:r>
          </a:p>
          <a:p>
            <a:pPr lvl="1"/>
            <a:r>
              <a:rPr lang="en-US" dirty="0" smtClean="0"/>
              <a:t>File image</a:t>
            </a:r>
          </a:p>
          <a:p>
            <a:pPr lvl="2">
              <a:defRPr/>
            </a:pPr>
            <a:r>
              <a:rPr lang="en-US" dirty="0" smtClean="0"/>
              <a:t>Create and read  in-memory HDF5 files without requiring  I/O operations (1.8.9)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629400"/>
            <a:ext cx="3048000" cy="228600"/>
          </a:xfrm>
        </p:spPr>
        <p:txBody>
          <a:bodyPr/>
          <a:lstStyle/>
          <a:p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629400"/>
            <a:ext cx="1219200" cy="228600"/>
          </a:xfrm>
        </p:spPr>
        <p:txBody>
          <a:bodyPr/>
          <a:lstStyle/>
          <a:p>
            <a:fld id="{DB7C317C-5267-41DD-8BCA-E1FA4AA0C7BF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4" name="Date Placeholder 3"/>
          <p:cNvSpPr txBox="1">
            <a:spLocks noGrp="1"/>
          </p:cNvSpPr>
          <p:nvPr/>
        </p:nvSpPr>
        <p:spPr bwMode="auto">
          <a:xfrm>
            <a:off x="304800" y="6629400"/>
            <a:ext cx="13716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Footer Placeholder 4"/>
          <p:cNvSpPr txBox="1">
            <a:spLocks noGrp="1"/>
          </p:cNvSpPr>
          <p:nvPr/>
        </p:nvSpPr>
        <p:spPr bwMode="auto">
          <a:xfrm>
            <a:off x="8229600" y="6629400"/>
            <a:ext cx="4572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2438400"/>
            <a:ext cx="1066800" cy="1066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54102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5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features in the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Saving time (taking even more time)</a:t>
            </a:r>
          </a:p>
          <a:p>
            <a:pPr lvl="1"/>
            <a:r>
              <a:rPr lang="en-US" dirty="0" smtClean="0"/>
              <a:t>Metadata aggregation (1.10.0)</a:t>
            </a:r>
          </a:p>
          <a:p>
            <a:pPr lvl="2"/>
            <a:r>
              <a:rPr lang="en-US" dirty="0" smtClean="0"/>
              <a:t>Improves I/O by aggregating small pieces of HDF5 metadata</a:t>
            </a:r>
          </a:p>
          <a:p>
            <a:pPr lvl="2"/>
            <a:r>
              <a:rPr lang="en-US" dirty="0" smtClean="0"/>
              <a:t>Allocation MD in page size blocks in a file, perform I/O in pages</a:t>
            </a:r>
          </a:p>
          <a:p>
            <a:pPr marL="1314450" lvl="2" indent="-457200"/>
            <a:endParaRPr lang="en-US" dirty="0" smtClean="0"/>
          </a:p>
          <a:p>
            <a:pPr marL="914400" lvl="1" indent="-457200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76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features in the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457200"/>
            <a:r>
              <a:rPr lang="en-US" dirty="0" smtClean="0"/>
              <a:t>Saving files when disaster strikes (1.10.0)</a:t>
            </a:r>
          </a:p>
          <a:p>
            <a:pPr marL="914400" lvl="1" indent="-457200"/>
            <a:r>
              <a:rPr lang="en-US" dirty="0" smtClean="0"/>
              <a:t>Journaling</a:t>
            </a:r>
          </a:p>
          <a:p>
            <a:pPr lvl="2"/>
            <a:r>
              <a:rPr lang="en-US" dirty="0" smtClean="0"/>
              <a:t>Journal </a:t>
            </a:r>
            <a:r>
              <a:rPr lang="en-US" dirty="0"/>
              <a:t>metadata changes </a:t>
            </a:r>
            <a:r>
              <a:rPr lang="en-US" dirty="0" smtClean="0"/>
              <a:t>saved in a </a:t>
            </a:r>
            <a:r>
              <a:rPr lang="en-US" dirty="0"/>
              <a:t>file</a:t>
            </a:r>
          </a:p>
          <a:p>
            <a:pPr lvl="2"/>
            <a:r>
              <a:rPr lang="en-US" dirty="0" smtClean="0"/>
              <a:t>H5recover tool to restore metadata in a file</a:t>
            </a:r>
          </a:p>
          <a:p>
            <a:pPr marL="514350" indent="-457200"/>
            <a:r>
              <a:rPr lang="en-US" dirty="0" smtClean="0"/>
              <a:t>Single Writer/Multiple Readers (SWMR)</a:t>
            </a:r>
          </a:p>
          <a:p>
            <a:pPr marL="914400" lvl="1" indent="-457200"/>
            <a:r>
              <a:rPr lang="en-US" dirty="0"/>
              <a:t>Allows simultaneous reading of HDF5 file while the file is being modified by another </a:t>
            </a:r>
            <a:r>
              <a:rPr lang="en-US" dirty="0" smtClean="0"/>
              <a:t>process</a:t>
            </a:r>
          </a:p>
          <a:p>
            <a:pPr marL="914400" lvl="1" indent="-457200"/>
            <a:r>
              <a:rPr lang="en-US" dirty="0" smtClean="0"/>
              <a:t>H5watch tool completed</a:t>
            </a:r>
          </a:p>
          <a:p>
            <a:pPr marL="914400" lvl="1" indent="-457200"/>
            <a:r>
              <a:rPr lang="en-US" dirty="0" smtClean="0"/>
              <a:t>Provides fault tolerance aspects for a file; if writer crashes the file is in the consistent state.</a:t>
            </a:r>
            <a:endParaRPr lang="en-US" dirty="0"/>
          </a:p>
          <a:p>
            <a:pPr marL="1314450" lvl="2" indent="-457200"/>
            <a:endParaRPr lang="en-US" dirty="0" smtClean="0"/>
          </a:p>
          <a:p>
            <a:pPr marL="914400" lvl="1" indent="-457200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2971800"/>
            <a:ext cx="990600" cy="990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1800" y="1524000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35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features in the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By popular demand:</a:t>
            </a:r>
          </a:p>
          <a:p>
            <a:pPr lvl="1"/>
            <a:r>
              <a:rPr lang="en-US" dirty="0" smtClean="0"/>
              <a:t>Object compare API and tool</a:t>
            </a:r>
          </a:p>
          <a:p>
            <a:pPr lvl="2"/>
            <a:r>
              <a:rPr lang="en-US" dirty="0" smtClean="0"/>
              <a:t>Based on a formal definition of the HDF5 objects comparison</a:t>
            </a:r>
          </a:p>
          <a:p>
            <a:pPr lvl="3"/>
            <a:r>
              <a:rPr lang="en-US" dirty="0" smtClean="0"/>
              <a:t>Avoids ambiguity and features creep (as with h5diff)</a:t>
            </a:r>
          </a:p>
          <a:p>
            <a:pPr lvl="2"/>
            <a:r>
              <a:rPr lang="en-US" dirty="0" smtClean="0"/>
              <a:t>Emphasis on flexibility and efficiency</a:t>
            </a:r>
          </a:p>
          <a:p>
            <a:pPr lvl="3"/>
            <a:r>
              <a:rPr lang="en-US" dirty="0" smtClean="0"/>
              <a:t>Control over reporting “differences”</a:t>
            </a:r>
          </a:p>
          <a:p>
            <a:pPr lvl="3"/>
            <a:r>
              <a:rPr lang="en-US" dirty="0" smtClean="0"/>
              <a:t>Compare compressed data without uncompressing it </a:t>
            </a:r>
          </a:p>
          <a:p>
            <a:pPr marL="1314450" lvl="3" indent="0">
              <a:buNone/>
            </a:pPr>
            <a:endParaRPr lang="en-US" dirty="0" smtClean="0"/>
          </a:p>
          <a:p>
            <a:pPr marL="914400" lvl="1" indent="-457200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02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63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7724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Research/Prototyping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Object Layer</a:t>
            </a:r>
          </a:p>
          <a:p>
            <a:pPr lvl="1"/>
            <a:r>
              <a:rPr lang="en-US" dirty="0" smtClean="0"/>
              <a:t>Leveraging HDF5 Data Model without enforcing HDF5 file format</a:t>
            </a:r>
          </a:p>
          <a:p>
            <a:pPr lvl="1"/>
            <a:r>
              <a:rPr lang="en-US" dirty="0" smtClean="0"/>
              <a:t>Abstraction layer that allows different plugins for accessing data</a:t>
            </a:r>
          </a:p>
          <a:p>
            <a:pPr lvl="1"/>
            <a:r>
              <a:rPr lang="en-US" dirty="0" smtClean="0"/>
              <a:t>Examples</a:t>
            </a:r>
          </a:p>
          <a:p>
            <a:pPr lvl="2"/>
            <a:r>
              <a:rPr lang="en-US" dirty="0" smtClean="0"/>
              <a:t>Different file formats (</a:t>
            </a:r>
            <a:r>
              <a:rPr lang="en-US" dirty="0" err="1" smtClean="0"/>
              <a:t>netCDF</a:t>
            </a:r>
            <a:r>
              <a:rPr lang="en-US" dirty="0" smtClean="0"/>
              <a:t>, HDF4, GRIB, FITS)</a:t>
            </a:r>
          </a:p>
          <a:p>
            <a:pPr lvl="2"/>
            <a:r>
              <a:rPr lang="en-US" dirty="0" smtClean="0"/>
              <a:t>Directories and files on a file system</a:t>
            </a:r>
          </a:p>
          <a:p>
            <a:pPr lvl="2"/>
            <a:r>
              <a:rPr lang="en-US" dirty="0" smtClean="0"/>
              <a:t>Memory objects</a:t>
            </a:r>
          </a:p>
          <a:p>
            <a:pPr lvl="2"/>
            <a:r>
              <a:rPr lang="en-US" dirty="0" smtClean="0"/>
              <a:t>Remote objects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629400"/>
            <a:ext cx="3048000" cy="228600"/>
          </a:xfrm>
        </p:spPr>
        <p:txBody>
          <a:bodyPr/>
          <a:lstStyle/>
          <a:p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629400"/>
            <a:ext cx="1219200" cy="228600"/>
          </a:xfrm>
        </p:spPr>
        <p:txBody>
          <a:bodyPr/>
          <a:lstStyle/>
          <a:p>
            <a:fld id="{DB7C317C-5267-41DD-8BCA-E1FA4AA0C7BF}" type="slidenum">
              <a:rPr lang="en-US" smtClean="0"/>
              <a:pPr/>
              <a:t>69</a:t>
            </a:fld>
            <a:endParaRPr lang="en-US" dirty="0"/>
          </a:p>
        </p:txBody>
      </p:sp>
      <p:sp>
        <p:nvSpPr>
          <p:cNvPr id="4" name="Date Placeholder 3"/>
          <p:cNvSpPr txBox="1">
            <a:spLocks noGrp="1"/>
          </p:cNvSpPr>
          <p:nvPr/>
        </p:nvSpPr>
        <p:spPr bwMode="auto">
          <a:xfrm>
            <a:off x="304800" y="6629400"/>
            <a:ext cx="13716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Footer Placeholder 4"/>
          <p:cNvSpPr txBox="1">
            <a:spLocks noGrp="1"/>
          </p:cNvSpPr>
          <p:nvPr/>
        </p:nvSpPr>
        <p:spPr bwMode="auto">
          <a:xfrm>
            <a:off x="8229600" y="6629400"/>
            <a:ext cx="4572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4410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63" name="Rectangle 7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7724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Virtual Object Layer (</a:t>
            </a:r>
            <a:r>
              <a:rPr lang="en-US" dirty="0"/>
              <a:t>V</a:t>
            </a:r>
            <a:r>
              <a:rPr lang="en-US" dirty="0" smtClean="0"/>
              <a:t>OL)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629400"/>
            <a:ext cx="3048000" cy="228600"/>
          </a:xfrm>
        </p:spPr>
        <p:txBody>
          <a:bodyPr/>
          <a:lstStyle/>
          <a:p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629400"/>
            <a:ext cx="1219200" cy="228600"/>
          </a:xfrm>
        </p:spPr>
        <p:txBody>
          <a:bodyPr/>
          <a:lstStyle/>
          <a:p>
            <a:fld id="{DB7C317C-5267-41DD-8BCA-E1FA4AA0C7BF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4" name="Date Placeholder 3"/>
          <p:cNvSpPr txBox="1">
            <a:spLocks noGrp="1"/>
          </p:cNvSpPr>
          <p:nvPr/>
        </p:nvSpPr>
        <p:spPr bwMode="auto">
          <a:xfrm>
            <a:off x="304800" y="6629400"/>
            <a:ext cx="13716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Footer Placeholder 4"/>
          <p:cNvSpPr txBox="1">
            <a:spLocks noGrp="1"/>
          </p:cNvSpPr>
          <p:nvPr/>
        </p:nvSpPr>
        <p:spPr bwMode="auto">
          <a:xfrm>
            <a:off x="8229600" y="6629400"/>
            <a:ext cx="4572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819400" y="1219200"/>
            <a:ext cx="3810000" cy="457200"/>
          </a:xfrm>
          <a:prstGeom prst="rect">
            <a:avLst/>
          </a:prstGeom>
          <a:solidFill>
            <a:srgbClr val="3366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/>
                <a:cs typeface="Arial"/>
              </a:rPr>
              <a:t>HDF5 Application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2133600" y="2057400"/>
            <a:ext cx="53340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cs typeface="Arial"/>
              </a:rPr>
              <a:t>HDF5 API</a:t>
            </a:r>
          </a:p>
        </p:txBody>
      </p:sp>
      <p:sp>
        <p:nvSpPr>
          <p:cNvPr id="15" name="Oval 14"/>
          <p:cNvSpPr/>
          <p:nvPr/>
        </p:nvSpPr>
        <p:spPr bwMode="auto">
          <a:xfrm>
            <a:off x="2057400" y="2895600"/>
            <a:ext cx="5410200" cy="533400"/>
          </a:xfrm>
          <a:prstGeom prst="ellipse">
            <a:avLst/>
          </a:prstGeom>
          <a:solidFill>
            <a:srgbClr val="008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/>
                <a:cs typeface="Arial"/>
              </a:rPr>
              <a:t>VOL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76200" y="3810000"/>
            <a:ext cx="9067800" cy="7620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86600" y="3352800"/>
            <a:ext cx="2031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  <a:latin typeface="Arial"/>
                <a:cs typeface="Arial"/>
              </a:rPr>
              <a:t>Plugin Layer</a:t>
            </a:r>
            <a:endParaRPr lang="en-US" b="1" dirty="0">
              <a:solidFill>
                <a:srgbClr val="000090"/>
              </a:solidFill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304800" y="3962400"/>
            <a:ext cx="2133600" cy="457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 smtClean="0">
                <a:solidFill>
                  <a:srgbClr val="000000"/>
                </a:solidFill>
                <a:latin typeface="Arial"/>
                <a:cs typeface="Arial"/>
              </a:rPr>
              <a:t>NetCDF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2743200" y="3962400"/>
            <a:ext cx="21336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HDF5</a:t>
            </a:r>
            <a:r>
              <a:rPr lang="en-US" b="1" dirty="0" smtClean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Library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/>
              <a:cs typeface="Arial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5334000" y="3962400"/>
            <a:ext cx="1676400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FS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/>
              <a:cs typeface="Arial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7239000" y="3962400"/>
            <a:ext cx="1600200" cy="457200"/>
          </a:xfrm>
          <a:prstGeom prst="rect">
            <a:avLst/>
          </a:prstGeom>
          <a:solidFill>
            <a:srgbClr val="9CC3FF"/>
          </a:solidFill>
          <a:ln w="9525" cap="flat" cmpd="sng" algn="ctr">
            <a:solidFill>
              <a:srgbClr val="9CC3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CC"/>
                </a:solidFill>
                <a:latin typeface="Arial"/>
                <a:cs typeface="Arial"/>
              </a:rPr>
              <a:t>Cloud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/>
              <a:cs typeface="Arial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2700" y="4813300"/>
            <a:ext cx="1206500" cy="12065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4775200"/>
            <a:ext cx="1447800" cy="1447800"/>
          </a:xfrm>
          <a:prstGeom prst="rect">
            <a:avLst/>
          </a:prstGeom>
        </p:spPr>
      </p:pic>
      <p:pic>
        <p:nvPicPr>
          <p:cNvPr id="30" name="Picture 29" descr="HDF5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0" y="4705158"/>
            <a:ext cx="1549400" cy="1411228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0" y="4876801"/>
            <a:ext cx="2895600" cy="11849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500" dirty="0">
                <a:latin typeface="Consolas"/>
                <a:cs typeface="Consolas"/>
              </a:rPr>
              <a:t>dimensions:</a:t>
            </a:r>
          </a:p>
          <a:p>
            <a:r>
              <a:rPr lang="en-US" sz="500" dirty="0" smtClean="0">
                <a:latin typeface="Consolas"/>
                <a:cs typeface="Consolas"/>
              </a:rPr>
              <a:t>	</a:t>
            </a:r>
            <a:r>
              <a:rPr lang="en-US" sz="500" dirty="0" err="1" smtClean="0">
                <a:latin typeface="Consolas"/>
                <a:cs typeface="Consolas"/>
              </a:rPr>
              <a:t>lon</a:t>
            </a:r>
            <a:r>
              <a:rPr lang="en-US" sz="500" dirty="0" smtClean="0">
                <a:latin typeface="Consolas"/>
                <a:cs typeface="Consolas"/>
              </a:rPr>
              <a:t> </a:t>
            </a:r>
            <a:r>
              <a:rPr lang="en-US" sz="500" dirty="0">
                <a:latin typeface="Consolas"/>
                <a:cs typeface="Consolas"/>
              </a:rPr>
              <a:t>= 2 ;</a:t>
            </a:r>
          </a:p>
          <a:p>
            <a:r>
              <a:rPr lang="en-US" sz="500" dirty="0">
                <a:latin typeface="Consolas"/>
                <a:cs typeface="Consolas"/>
              </a:rPr>
              <a:t>	</a:t>
            </a:r>
            <a:r>
              <a:rPr lang="en-US" sz="500" dirty="0" err="1">
                <a:latin typeface="Consolas"/>
                <a:cs typeface="Consolas"/>
              </a:rPr>
              <a:t>lat</a:t>
            </a:r>
            <a:r>
              <a:rPr lang="en-US" sz="500" dirty="0">
                <a:latin typeface="Consolas"/>
                <a:cs typeface="Consolas"/>
              </a:rPr>
              <a:t> = 2 ;</a:t>
            </a:r>
          </a:p>
          <a:p>
            <a:r>
              <a:rPr lang="en-US" sz="500" dirty="0">
                <a:latin typeface="Consolas"/>
                <a:cs typeface="Consolas"/>
              </a:rPr>
              <a:t>	</a:t>
            </a:r>
            <a:r>
              <a:rPr lang="en-US" sz="500" dirty="0" err="1">
                <a:latin typeface="Consolas"/>
                <a:cs typeface="Consolas"/>
              </a:rPr>
              <a:t>ref_time</a:t>
            </a:r>
            <a:r>
              <a:rPr lang="en-US" sz="500" dirty="0">
                <a:latin typeface="Consolas"/>
                <a:cs typeface="Consolas"/>
              </a:rPr>
              <a:t> = UNLIMITED ; // (48 currently)</a:t>
            </a:r>
          </a:p>
          <a:p>
            <a:endParaRPr lang="en-US" sz="500" dirty="0">
              <a:latin typeface="Consolas"/>
              <a:cs typeface="Consolas"/>
            </a:endParaRPr>
          </a:p>
          <a:p>
            <a:r>
              <a:rPr lang="en-US" sz="500" dirty="0">
                <a:latin typeface="Consolas"/>
                <a:cs typeface="Consolas"/>
              </a:rPr>
              <a:t>variables:</a:t>
            </a:r>
          </a:p>
          <a:p>
            <a:r>
              <a:rPr lang="en-US" sz="500" dirty="0">
                <a:latin typeface="Consolas"/>
                <a:cs typeface="Consolas"/>
              </a:rPr>
              <a:t>	float </a:t>
            </a:r>
            <a:r>
              <a:rPr lang="en-US" sz="500" dirty="0" err="1">
                <a:latin typeface="Consolas"/>
                <a:cs typeface="Consolas"/>
              </a:rPr>
              <a:t>lon</a:t>
            </a:r>
            <a:r>
              <a:rPr lang="en-US" sz="500" dirty="0">
                <a:latin typeface="Consolas"/>
                <a:cs typeface="Consolas"/>
              </a:rPr>
              <a:t>(</a:t>
            </a:r>
            <a:r>
              <a:rPr lang="en-US" sz="500" dirty="0" err="1">
                <a:latin typeface="Consolas"/>
                <a:cs typeface="Consolas"/>
              </a:rPr>
              <a:t>lon</a:t>
            </a:r>
            <a:r>
              <a:rPr lang="en-US" sz="500" dirty="0">
                <a:latin typeface="Consolas"/>
                <a:cs typeface="Consolas"/>
              </a:rPr>
              <a:t>) ;</a:t>
            </a:r>
          </a:p>
          <a:p>
            <a:r>
              <a:rPr lang="en-US" sz="500" dirty="0">
                <a:latin typeface="Consolas"/>
                <a:cs typeface="Consolas"/>
              </a:rPr>
              <a:t>		</a:t>
            </a:r>
            <a:r>
              <a:rPr lang="en-US" sz="500" dirty="0" err="1">
                <a:latin typeface="Consolas"/>
                <a:cs typeface="Consolas"/>
              </a:rPr>
              <a:t>lon:long_name</a:t>
            </a:r>
            <a:r>
              <a:rPr lang="en-US" sz="500" dirty="0">
                <a:latin typeface="Consolas"/>
                <a:cs typeface="Consolas"/>
              </a:rPr>
              <a:t> = "longitude" ;</a:t>
            </a:r>
          </a:p>
          <a:p>
            <a:r>
              <a:rPr lang="en-US" sz="500" dirty="0">
                <a:latin typeface="Consolas"/>
                <a:cs typeface="Consolas"/>
              </a:rPr>
              <a:t>		</a:t>
            </a:r>
            <a:r>
              <a:rPr lang="en-US" sz="500" dirty="0" err="1">
                <a:latin typeface="Consolas"/>
                <a:cs typeface="Consolas"/>
              </a:rPr>
              <a:t>lon:FORTRAN_format</a:t>
            </a:r>
            <a:r>
              <a:rPr lang="en-US" sz="500" dirty="0">
                <a:latin typeface="Consolas"/>
                <a:cs typeface="Consolas"/>
              </a:rPr>
              <a:t> = "f6.1" ;</a:t>
            </a:r>
          </a:p>
          <a:p>
            <a:r>
              <a:rPr lang="en-US" sz="500" dirty="0">
                <a:latin typeface="Consolas"/>
                <a:cs typeface="Consolas"/>
              </a:rPr>
              <a:t>		</a:t>
            </a:r>
            <a:r>
              <a:rPr lang="en-US" sz="500" dirty="0" err="1">
                <a:latin typeface="Consolas"/>
                <a:cs typeface="Consolas"/>
              </a:rPr>
              <a:t>lon:units</a:t>
            </a:r>
            <a:r>
              <a:rPr lang="en-US" sz="500" dirty="0">
                <a:latin typeface="Consolas"/>
                <a:cs typeface="Consolas"/>
              </a:rPr>
              <a:t> = "</a:t>
            </a:r>
            <a:r>
              <a:rPr lang="en-US" sz="500" dirty="0" err="1">
                <a:latin typeface="Consolas"/>
                <a:cs typeface="Consolas"/>
              </a:rPr>
              <a:t>degrees_east</a:t>
            </a:r>
            <a:r>
              <a:rPr lang="en-US" sz="500" dirty="0">
                <a:latin typeface="Consolas"/>
                <a:cs typeface="Consolas"/>
              </a:rPr>
              <a:t>" ;</a:t>
            </a:r>
          </a:p>
          <a:p>
            <a:r>
              <a:rPr lang="en-US" sz="500" dirty="0">
                <a:latin typeface="Consolas"/>
                <a:cs typeface="Consolas"/>
              </a:rPr>
              <a:t>	float </a:t>
            </a:r>
            <a:r>
              <a:rPr lang="en-US" sz="500" dirty="0" err="1">
                <a:latin typeface="Consolas"/>
                <a:cs typeface="Consolas"/>
              </a:rPr>
              <a:t>lat</a:t>
            </a:r>
            <a:r>
              <a:rPr lang="en-US" sz="500" dirty="0">
                <a:latin typeface="Consolas"/>
                <a:cs typeface="Consolas"/>
              </a:rPr>
              <a:t>(</a:t>
            </a:r>
            <a:r>
              <a:rPr lang="en-US" sz="500" dirty="0" err="1">
                <a:latin typeface="Consolas"/>
                <a:cs typeface="Consolas"/>
              </a:rPr>
              <a:t>lat</a:t>
            </a:r>
            <a:r>
              <a:rPr lang="en-US" sz="500" dirty="0">
                <a:latin typeface="Consolas"/>
                <a:cs typeface="Consolas"/>
              </a:rPr>
              <a:t>) ;</a:t>
            </a:r>
          </a:p>
          <a:p>
            <a:r>
              <a:rPr lang="en-US" sz="500" dirty="0">
                <a:latin typeface="Consolas"/>
                <a:cs typeface="Consolas"/>
              </a:rPr>
              <a:t>		</a:t>
            </a:r>
            <a:r>
              <a:rPr lang="en-US" sz="500" dirty="0" err="1">
                <a:latin typeface="Consolas"/>
                <a:cs typeface="Consolas"/>
              </a:rPr>
              <a:t>lat:long_name</a:t>
            </a:r>
            <a:r>
              <a:rPr lang="en-US" sz="500" dirty="0">
                <a:latin typeface="Consolas"/>
                <a:cs typeface="Consolas"/>
              </a:rPr>
              <a:t> = "latitude" ;</a:t>
            </a:r>
          </a:p>
          <a:p>
            <a:r>
              <a:rPr lang="en-US" sz="500" dirty="0">
                <a:latin typeface="Consolas"/>
                <a:cs typeface="Consolas"/>
              </a:rPr>
              <a:t>		</a:t>
            </a:r>
            <a:r>
              <a:rPr lang="en-US" sz="500" dirty="0" err="1">
                <a:latin typeface="Consolas"/>
                <a:cs typeface="Consolas"/>
              </a:rPr>
              <a:t>lat:FORTRAN_format</a:t>
            </a:r>
            <a:r>
              <a:rPr lang="en-US" sz="500" dirty="0">
                <a:latin typeface="Consolas"/>
                <a:cs typeface="Consolas"/>
              </a:rPr>
              <a:t> = "f</a:t>
            </a:r>
            <a:r>
              <a:rPr lang="en-US" sz="500" dirty="0">
                <a:latin typeface="+mn-lt"/>
              </a:rPr>
              <a:t>6.1" ;</a:t>
            </a:r>
          </a:p>
          <a:p>
            <a:r>
              <a:rPr lang="en-US" sz="500" dirty="0">
                <a:latin typeface="+mn-lt"/>
              </a:rPr>
              <a:t>		</a:t>
            </a:r>
            <a:r>
              <a:rPr lang="en-US" sz="500" dirty="0" err="1">
                <a:latin typeface="+mn-lt"/>
              </a:rPr>
              <a:t>lat:units</a:t>
            </a:r>
            <a:r>
              <a:rPr lang="en-US" sz="500" dirty="0">
                <a:latin typeface="+mn-lt"/>
              </a:rPr>
              <a:t> = "</a:t>
            </a:r>
            <a:r>
              <a:rPr lang="en-US" sz="500" dirty="0" err="1">
                <a:latin typeface="+mn-lt"/>
              </a:rPr>
              <a:t>degrees_north</a:t>
            </a:r>
            <a:r>
              <a:rPr lang="en-US" sz="500" dirty="0">
                <a:latin typeface="+mn-lt"/>
              </a:rPr>
              <a:t>" </a:t>
            </a:r>
            <a:r>
              <a:rPr lang="en-US" sz="600" dirty="0"/>
              <a:t>;</a:t>
            </a:r>
          </a:p>
        </p:txBody>
      </p:sp>
      <p:sp>
        <p:nvSpPr>
          <p:cNvPr id="480256" name="TextBox 480255"/>
          <p:cNvSpPr txBox="1"/>
          <p:nvPr/>
        </p:nvSpPr>
        <p:spPr>
          <a:xfrm>
            <a:off x="3420533" y="6324600"/>
            <a:ext cx="82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HDF5 file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9600" y="6324600"/>
            <a:ext cx="9543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/>
                <a:cs typeface="Arial"/>
              </a:rPr>
              <a:t>netCDF</a:t>
            </a:r>
            <a:r>
              <a:rPr lang="en-US" sz="1200" dirty="0" smtClean="0">
                <a:latin typeface="Arial"/>
                <a:cs typeface="Arial"/>
              </a:rPr>
              <a:t> file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34000" y="6324600"/>
            <a:ext cx="20320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Directories and files on  FS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43800" y="6324600"/>
            <a:ext cx="14078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Objects in a cloud</a:t>
            </a:r>
            <a:endParaRPr lang="en-US" sz="1200" dirty="0">
              <a:latin typeface="Arial"/>
              <a:cs typeface="Arial"/>
            </a:endParaRPr>
          </a:p>
        </p:txBody>
      </p:sp>
      <p:cxnSp>
        <p:nvCxnSpPr>
          <p:cNvPr id="480258" name="Straight Arrow Connector 480257"/>
          <p:cNvCxnSpPr>
            <a:stCxn id="13" idx="2"/>
          </p:cNvCxnSpPr>
          <p:nvPr/>
        </p:nvCxnSpPr>
        <p:spPr bwMode="auto">
          <a:xfrm>
            <a:off x="4724400" y="1676400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>
            <a:off x="4724400" y="2514600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80260" name="Straight Arrow Connector 480259"/>
          <p:cNvCxnSpPr/>
          <p:nvPr/>
        </p:nvCxnSpPr>
        <p:spPr bwMode="auto">
          <a:xfrm flipH="1">
            <a:off x="1502075" y="3429000"/>
            <a:ext cx="3314700" cy="5334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80262" name="Straight Arrow Connector 480261"/>
          <p:cNvCxnSpPr/>
          <p:nvPr/>
        </p:nvCxnSpPr>
        <p:spPr bwMode="auto">
          <a:xfrm flipH="1">
            <a:off x="4016675" y="3429000"/>
            <a:ext cx="800100" cy="5334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80267" name="Straight Arrow Connector 480266"/>
          <p:cNvCxnSpPr/>
          <p:nvPr/>
        </p:nvCxnSpPr>
        <p:spPr bwMode="auto">
          <a:xfrm>
            <a:off x="4816775" y="3429000"/>
            <a:ext cx="1485900" cy="5334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80269" name="Straight Arrow Connector 480268"/>
          <p:cNvCxnSpPr/>
          <p:nvPr/>
        </p:nvCxnSpPr>
        <p:spPr bwMode="auto">
          <a:xfrm>
            <a:off x="4816775" y="3429000"/>
            <a:ext cx="3314700" cy="5334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80278" name="Straight Arrow Connector 480277"/>
          <p:cNvCxnSpPr/>
          <p:nvPr/>
        </p:nvCxnSpPr>
        <p:spPr bwMode="auto">
          <a:xfrm>
            <a:off x="1425875" y="4419600"/>
            <a:ext cx="0" cy="4572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Straight Arrow Connector 59"/>
          <p:cNvCxnSpPr/>
          <p:nvPr/>
        </p:nvCxnSpPr>
        <p:spPr bwMode="auto">
          <a:xfrm>
            <a:off x="3940475" y="4419600"/>
            <a:ext cx="0" cy="4572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1" name="Straight Arrow Connector 60"/>
          <p:cNvCxnSpPr/>
          <p:nvPr/>
        </p:nvCxnSpPr>
        <p:spPr bwMode="auto">
          <a:xfrm>
            <a:off x="6248400" y="4343400"/>
            <a:ext cx="0" cy="4572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/>
          <p:nvPr/>
        </p:nvCxnSpPr>
        <p:spPr bwMode="auto">
          <a:xfrm>
            <a:off x="8153400" y="4343400"/>
            <a:ext cx="0" cy="4572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1554138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HPC </a:t>
            </a:r>
            <a:r>
              <a:rPr lang="en-US" dirty="0"/>
              <a:t>Improvement - Partnerships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1914108"/>
              </p:ext>
            </p:extLst>
          </p:nvPr>
        </p:nvGraphicFramePr>
        <p:xfrm>
          <a:off x="381000" y="990600"/>
          <a:ext cx="84582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57400" y="6629400"/>
            <a:ext cx="39624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629400"/>
            <a:ext cx="2209800" cy="228600"/>
          </a:xfrm>
        </p:spPr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07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241" name="Rectangle 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Java products maintenance and evolution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GMQS Activities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4/17/2012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F620C6-3D72-4BFF-A8E8-C66A39F6C245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4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436" name="Rectangle 1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 Java Products Highlights</a:t>
            </a:r>
            <a:endParaRPr lang="en-US" dirty="0"/>
          </a:p>
        </p:txBody>
      </p:sp>
      <p:sp>
        <p:nvSpPr>
          <p:cNvPr id="5123" name="Rectangle 13"/>
          <p:cNvSpPr>
            <a:spLocks noGrp="1" noChangeArrowheads="1"/>
          </p:cNvSpPr>
          <p:nvPr>
            <p:ph idx="1"/>
          </p:nvPr>
        </p:nvSpPr>
        <p:spPr>
          <a:xfrm>
            <a:off x="609600" y="2667000"/>
            <a:ext cx="7924800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All </a:t>
            </a:r>
            <a:r>
              <a:rPr lang="en-US" dirty="0"/>
              <a:t>major HDF5 1.8 API functions were added to HDF5 JNI</a:t>
            </a:r>
          </a:p>
          <a:p>
            <a:r>
              <a:rPr lang="en-US" dirty="0"/>
              <a:t>Unit tests were added to all major HDF5 JNI functions</a:t>
            </a:r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7ABA3-A1A1-4707-AFAF-690E37C77528}" type="slidenum">
              <a:rPr lang="en-US" smtClean="0"/>
              <a:pPr/>
              <a:t>73</a:t>
            </a:fld>
            <a:endParaRPr lang="en-US" dirty="0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1487488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00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484" name="Rectangle 1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Things in the pipeline for HDF-Java</a:t>
            </a:r>
            <a:endParaRPr lang="en-US" dirty="0"/>
          </a:p>
        </p:txBody>
      </p:sp>
      <p:sp>
        <p:nvSpPr>
          <p:cNvPr id="8195" name="Rectangle 13"/>
          <p:cNvSpPr>
            <a:spLocks noGrp="1" noChangeArrowheads="1"/>
          </p:cNvSpPr>
          <p:nvPr>
            <p:ph idx="1"/>
          </p:nvPr>
        </p:nvSpPr>
        <p:spPr>
          <a:xfrm>
            <a:off x="609600" y="2438400"/>
            <a:ext cx="7924800" cy="40386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Add CMake to compile and install hdf-java products</a:t>
            </a:r>
          </a:p>
          <a:p>
            <a:r>
              <a:rPr lang="en-US" sz="3000" dirty="0" smtClean="0"/>
              <a:t>Continue bug fixes and enhancements</a:t>
            </a:r>
          </a:p>
          <a:p>
            <a:r>
              <a:rPr lang="en-US" sz="3000" dirty="0" smtClean="0"/>
              <a:t>HDF-Java 2.9 release with HDF 4.2.8 and HDF5 1.8.10 (December 2012)</a:t>
            </a:r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7ABA3-A1A1-4707-AFAF-690E37C77528}" type="slidenum">
              <a:rPr lang="en-US" smtClean="0"/>
              <a:pPr/>
              <a:t>74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990600"/>
            <a:ext cx="19812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9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Thank You!</a:t>
            </a:r>
            <a:endParaRPr lang="en-US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CE0D-01B3-4B6E-888D-222658E270B6}" type="slidenum">
              <a:rPr lang="en-US" smtClean="0"/>
              <a:pPr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84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This work was supported by cooperative agreement number NNX08AO77A from the National Aeronautics and Space Administration (NASA).  </a:t>
            </a:r>
          </a:p>
          <a:p>
            <a:endParaRPr lang="en-US" smtClean="0"/>
          </a:p>
          <a:p>
            <a:r>
              <a:rPr lang="en-US" smtClean="0"/>
              <a:t>Any opinions, findings, conclusions, or recommendations expressed in this material are those of the author[s] and do not necessarily reflect the views of the National Aeronautics and Space Administration.</a:t>
            </a:r>
          </a:p>
          <a:p>
            <a:endParaRPr lang="en-US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20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Surplus slides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4/17/2012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7ABA3-A1A1-4707-AFAF-690E37C77528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22535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1|7.4|0.7|1.6|1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.1"/>
</p:tagLst>
</file>

<file path=ppt/theme/theme1.xml><?xml version="1.0" encoding="utf-8"?>
<a:theme xmlns:a="http://schemas.openxmlformats.org/drawingml/2006/main" name="template2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rgbClr val="0070C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eme1">
  <a:themeElements>
    <a:clrScheme name="1_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1_Presentation on product or serv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emplate2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rgbClr val="0070C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Presentation on product or service</Template>
  <TotalTime>38514</TotalTime>
  <Words>3618</Words>
  <Application>Microsoft Office PowerPoint</Application>
  <PresentationFormat>On-screen Show (4:3)</PresentationFormat>
  <Paragraphs>856</Paragraphs>
  <Slides>77</Slides>
  <Notes>45</Notes>
  <HiddenSlides>3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77</vt:i4>
      </vt:variant>
    </vt:vector>
  </HeadingPairs>
  <TitlesOfParts>
    <vt:vector size="80" baseType="lpstr">
      <vt:lpstr>template2</vt:lpstr>
      <vt:lpstr>Theme1</vt:lpstr>
      <vt:lpstr>1_template2</vt:lpstr>
      <vt:lpstr>HDF Project Update</vt:lpstr>
      <vt:lpstr>Outline</vt:lpstr>
      <vt:lpstr>What’s up with The HDF Group?</vt:lpstr>
      <vt:lpstr>The HDF Group</vt:lpstr>
      <vt:lpstr>Data challenges addressed by HDF</vt:lpstr>
      <vt:lpstr>Members  of the HDF support community</vt:lpstr>
      <vt:lpstr>Revenues by source</vt:lpstr>
      <vt:lpstr>Revenue changes 2010-2011</vt:lpstr>
      <vt:lpstr>The HDF Group</vt:lpstr>
      <vt:lpstr>The HDF Group Services</vt:lpstr>
      <vt:lpstr>Downloads of HDF4, HDF5, HDFView</vt:lpstr>
      <vt:lpstr>HDFView Binaries Downloads</vt:lpstr>
      <vt:lpstr>HDF5 Binaries Downloads</vt:lpstr>
      <vt:lpstr>HDF4 Binaries Downloads</vt:lpstr>
      <vt:lpstr>CMMI Appraisal and Process Improvement </vt:lpstr>
      <vt:lpstr>CMMI Appraisal and Process Improvement</vt:lpstr>
      <vt:lpstr>ESDIS activities</vt:lpstr>
      <vt:lpstr>The ESDIS project </vt:lpstr>
      <vt:lpstr>HDF-EOS Website</vt:lpstr>
      <vt:lpstr>HDF-EOS Website</vt:lpstr>
      <vt:lpstr>New products covered by examples</vt:lpstr>
      <vt:lpstr>HDF-EOS Examples web stats</vt:lpstr>
      <vt:lpstr>Forum Feed in the Main Page</vt:lpstr>
      <vt:lpstr>HDF netCDF OPeNDAP</vt:lpstr>
      <vt:lpstr>PowerPoint Presentation</vt:lpstr>
      <vt:lpstr>HDF5 NASA products and netCDF-4</vt:lpstr>
      <vt:lpstr>NetCDF4-friendly efforts</vt:lpstr>
      <vt:lpstr>HDF4 file Content Maps</vt:lpstr>
      <vt:lpstr>Maintenance, Quality Assurance, Support</vt:lpstr>
      <vt:lpstr>The HDF Group</vt:lpstr>
      <vt:lpstr>GMQS activities</vt:lpstr>
      <vt:lpstr>General Maintenance, User Support and  Quality Assurance</vt:lpstr>
      <vt:lpstr>PowerPoint Presentation</vt:lpstr>
      <vt:lpstr>PowerPoint Presentation</vt:lpstr>
      <vt:lpstr>USER SUPPORT HelpDESk statistics</vt:lpstr>
      <vt:lpstr>Number of issues – HDF4 vs. HDF5</vt:lpstr>
      <vt:lpstr>HDF4 issues by category </vt:lpstr>
      <vt:lpstr>HDF5 issues by category</vt:lpstr>
      <vt:lpstr>USER SUPPORT Community envolvement</vt:lpstr>
      <vt:lpstr>hdf-forum@hdfgroup.org</vt:lpstr>
      <vt:lpstr>hdf-forum members help with</vt:lpstr>
      <vt:lpstr>Most discussed hdf-forum topics</vt:lpstr>
      <vt:lpstr> HDF-FORUM Usage</vt:lpstr>
      <vt:lpstr>HDF product maintenance</vt:lpstr>
      <vt:lpstr>Issues and their Priorities</vt:lpstr>
      <vt:lpstr>Maintenance Releases 2011 – 2012</vt:lpstr>
      <vt:lpstr>HDF products Releases Highlights </vt:lpstr>
      <vt:lpstr>HDF 4.2.7</vt:lpstr>
      <vt:lpstr>HDF 4.2.7-patch1</vt:lpstr>
      <vt:lpstr>Preview of HDF 4.2.8 and 4.2.9</vt:lpstr>
      <vt:lpstr>HDF5 1.8.7</vt:lpstr>
      <vt:lpstr>HDF5 1.8.8</vt:lpstr>
      <vt:lpstr>HDF5 1.8.8</vt:lpstr>
      <vt:lpstr>Preview of HDF5 1.8.9</vt:lpstr>
      <vt:lpstr>Major Improvements</vt:lpstr>
      <vt:lpstr>Platform support issues </vt:lpstr>
      <vt:lpstr>HDF4 Platforms Supported</vt:lpstr>
      <vt:lpstr>HDF5 Platforms Supported</vt:lpstr>
      <vt:lpstr>HDF4 and 5 Platforms to drop</vt:lpstr>
      <vt:lpstr>HDF4 and 5 Platforms to add</vt:lpstr>
      <vt:lpstr>HDF Software Evolution</vt:lpstr>
      <vt:lpstr>HDF4 Software Evolution Themes</vt:lpstr>
      <vt:lpstr>HDF4 Quotes</vt:lpstr>
      <vt:lpstr>HDF5 Software Evolution Themes</vt:lpstr>
      <vt:lpstr>New features in the works</vt:lpstr>
      <vt:lpstr>New features in the works</vt:lpstr>
      <vt:lpstr>New features in the works</vt:lpstr>
      <vt:lpstr>New features in the works</vt:lpstr>
      <vt:lpstr>Research/Prototyping</vt:lpstr>
      <vt:lpstr>Virtual Object Layer (VOL)</vt:lpstr>
      <vt:lpstr>HPC Improvement - Partnerships</vt:lpstr>
      <vt:lpstr>Java products maintenance and evolution</vt:lpstr>
      <vt:lpstr>HDF Java Products Highlights</vt:lpstr>
      <vt:lpstr>Things in the pipeline for HDF-Java</vt:lpstr>
      <vt:lpstr>Thank You!</vt:lpstr>
      <vt:lpstr>Acknowledgements</vt:lpstr>
      <vt:lpstr>Surplus slides</vt:lpstr>
    </vt:vector>
  </TitlesOfParts>
  <Company>The HDF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HDF5 in support of heterogeneous databases</dc:title>
  <dc:subject>HDF5 intro, databases</dc:subject>
  <dc:creator>Mike Folk</dc:creator>
  <cp:keywords>HDF5, databases</cp:keywords>
  <cp:lastModifiedBy>Folk, Michael J</cp:lastModifiedBy>
  <cp:revision>452</cp:revision>
  <cp:lastPrinted>2012-04-15T19:39:37Z</cp:lastPrinted>
  <dcterms:created xsi:type="dcterms:W3CDTF">2006-05-18T14:39:14Z</dcterms:created>
  <dcterms:modified xsi:type="dcterms:W3CDTF">2012-04-18T12:23:28Z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